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8" r:id="rId2"/>
    <p:sldId id="258" r:id="rId3"/>
    <p:sldId id="271" r:id="rId4"/>
    <p:sldId id="289" r:id="rId5"/>
    <p:sldId id="259" r:id="rId6"/>
    <p:sldId id="274" r:id="rId7"/>
    <p:sldId id="272" r:id="rId8"/>
    <p:sldId id="273" r:id="rId9"/>
    <p:sldId id="263" r:id="rId10"/>
    <p:sldId id="275" r:id="rId11"/>
    <p:sldId id="270" r:id="rId12"/>
    <p:sldId id="276" r:id="rId13"/>
    <p:sldId id="261" r:id="rId14"/>
    <p:sldId id="290" r:id="rId15"/>
    <p:sldId id="277" r:id="rId16"/>
    <p:sldId id="279" r:id="rId17"/>
    <p:sldId id="278" r:id="rId18"/>
    <p:sldId id="269" r:id="rId19"/>
    <p:sldId id="285" r:id="rId20"/>
    <p:sldId id="284" r:id="rId21"/>
    <p:sldId id="286" r:id="rId22"/>
    <p:sldId id="287" r:id="rId23"/>
    <p:sldId id="264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4660"/>
  </p:normalViewPr>
  <p:slideViewPr>
    <p:cSldViewPr snapToGrid="0">
      <p:cViewPr varScale="1">
        <p:scale>
          <a:sx n="84" d="100"/>
          <a:sy n="84" d="100"/>
        </p:scale>
        <p:origin x="67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7" Type="http://schemas.openxmlformats.org/officeDocument/2006/relationships/image" Target="../media/image48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A539E-B5BF-4D7C-952D-E2BAC7CF34B2}" type="datetimeFigureOut">
              <a:rPr lang="en-IN" smtClean="0"/>
              <a:t>27-07-2019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9ABF2-C1D3-424B-A382-C1596F550E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23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93581-8C3F-4AA4-8376-2654CA051F7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207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88c3dc9ec_14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88c3dc9ec_14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78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88c3dc9ec_14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88c3dc9ec_14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811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8adff759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8adff759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884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88c3dc9ec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88c3dc9ec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087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88c3dc9ec_1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88c3dc9ec_14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306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88c3dc9ec_14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88c3dc9ec_14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961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88c3dc9ec_14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88c3dc9ec_14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022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9ABF2-C1D3-424B-A382-C1596F550E13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793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8adff759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8adff759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736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8adff759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8adff759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375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277D1E-B41A-43F7-A8A1-8C26BB71C029}" type="datetimeFigureOut">
              <a:rPr lang="en-IN" smtClean="0"/>
              <a:t>27-07-2019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342BCA-DADF-4EC7-B292-CE7228B7B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118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277D1E-B41A-43F7-A8A1-8C26BB71C029}" type="datetimeFigureOut">
              <a:rPr lang="en-IN" smtClean="0"/>
              <a:t>27-07-2019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342BCA-DADF-4EC7-B292-CE7228B7B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556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277D1E-B41A-43F7-A8A1-8C26BB71C029}" type="datetimeFigureOut">
              <a:rPr lang="en-IN" smtClean="0"/>
              <a:t>27-07-2019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342BCA-DADF-4EC7-B292-CE7228B7B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497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7520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277D1E-B41A-43F7-A8A1-8C26BB71C029}" type="datetimeFigureOut">
              <a:rPr lang="en-IN" smtClean="0"/>
              <a:t>27-07-2019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342BCA-DADF-4EC7-B292-CE7228B7B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73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277D1E-B41A-43F7-A8A1-8C26BB71C029}" type="datetimeFigureOut">
              <a:rPr lang="en-IN" smtClean="0"/>
              <a:t>27-07-2019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342BCA-DADF-4EC7-B292-CE7228B7B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58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277D1E-B41A-43F7-A8A1-8C26BB71C029}" type="datetimeFigureOut">
              <a:rPr lang="en-IN" smtClean="0"/>
              <a:t>27-07-2019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342BCA-DADF-4EC7-B292-CE7228B7B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347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277D1E-B41A-43F7-A8A1-8C26BB71C029}" type="datetimeFigureOut">
              <a:rPr lang="en-IN" smtClean="0"/>
              <a:t>27-07-2019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342BCA-DADF-4EC7-B292-CE7228B7B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751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277D1E-B41A-43F7-A8A1-8C26BB71C029}" type="datetimeFigureOut">
              <a:rPr lang="en-IN" smtClean="0"/>
              <a:t>27-07-2019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342BCA-DADF-4EC7-B292-CE7228B7B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145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277D1E-B41A-43F7-A8A1-8C26BB71C029}" type="datetimeFigureOut">
              <a:rPr lang="en-IN" smtClean="0"/>
              <a:t>27-07-2019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342BCA-DADF-4EC7-B292-CE7228B7B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70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277D1E-B41A-43F7-A8A1-8C26BB71C029}" type="datetimeFigureOut">
              <a:rPr lang="en-IN" smtClean="0"/>
              <a:t>27-07-2019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342BCA-DADF-4EC7-B292-CE7228B7B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38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277D1E-B41A-43F7-A8A1-8C26BB71C029}" type="datetimeFigureOut">
              <a:rPr lang="en-IN" smtClean="0"/>
              <a:t>27-07-2019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342BCA-DADF-4EC7-B292-CE7228B7B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26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44;p30"/>
          <p:cNvPicPr preferRelativeResize="0"/>
          <p:nvPr userDrawn="1"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258634" y="67200"/>
            <a:ext cx="852732" cy="9543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246;p30"/>
          <p:cNvCxnSpPr/>
          <p:nvPr userDrawn="1"/>
        </p:nvCxnSpPr>
        <p:spPr>
          <a:xfrm>
            <a:off x="336100" y="1192167"/>
            <a:ext cx="11668000" cy="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6548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5.jpg"/><Relationship Id="rId4" Type="http://schemas.openxmlformats.org/officeDocument/2006/relationships/image" Target="../media/image1.png"/><Relationship Id="rId9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1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3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3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39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1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9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26.bin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46.w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48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7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47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Freeform 57"/>
          <p:cNvSpPr/>
          <p:nvPr/>
        </p:nvSpPr>
        <p:spPr>
          <a:xfrm>
            <a:off x="6418798" y="6155302"/>
            <a:ext cx="220977" cy="2375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4325" y="0"/>
                </a:lnTo>
                <a:lnTo>
                  <a:pt x="114325" y="245799"/>
                </a:lnTo>
                <a:lnTo>
                  <a:pt x="228650" y="245799"/>
                </a:lnTo>
              </a:path>
            </a:pathLst>
          </a:custGeom>
          <a:noFill/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Freeform 58"/>
          <p:cNvSpPr/>
          <p:nvPr/>
        </p:nvSpPr>
        <p:spPr>
          <a:xfrm>
            <a:off x="6418798" y="5917750"/>
            <a:ext cx="220977" cy="2375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45799"/>
                </a:moveTo>
                <a:lnTo>
                  <a:pt x="114325" y="245799"/>
                </a:lnTo>
                <a:lnTo>
                  <a:pt x="114325" y="0"/>
                </a:lnTo>
                <a:lnTo>
                  <a:pt x="228650" y="0"/>
                </a:lnTo>
              </a:path>
            </a:pathLst>
          </a:custGeom>
          <a:noFill/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Freeform 59"/>
          <p:cNvSpPr/>
          <p:nvPr/>
        </p:nvSpPr>
        <p:spPr>
          <a:xfrm>
            <a:off x="4814863" y="3462987"/>
            <a:ext cx="208607" cy="26280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4325" y="0"/>
                </a:lnTo>
                <a:lnTo>
                  <a:pt x="114325" y="2629309"/>
                </a:lnTo>
                <a:lnTo>
                  <a:pt x="228650" y="2629309"/>
                </a:lnTo>
              </a:path>
            </a:pathLst>
          </a:custGeom>
          <a:noFill/>
          <a:ln w="12700" cap="flat" cmpd="sng" algn="ctr">
            <a:solidFill>
              <a:srgbClr val="008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Freeform 60"/>
          <p:cNvSpPr/>
          <p:nvPr/>
        </p:nvSpPr>
        <p:spPr>
          <a:xfrm>
            <a:off x="8204807" y="5442648"/>
            <a:ext cx="838213" cy="12812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810601" y="0"/>
                </a:lnTo>
                <a:lnTo>
                  <a:pt x="810601" y="119023"/>
                </a:lnTo>
              </a:path>
            </a:pathLst>
          </a:custGeom>
          <a:noFill/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2" name="Freeform 61"/>
          <p:cNvSpPr/>
          <p:nvPr/>
        </p:nvSpPr>
        <p:spPr>
          <a:xfrm>
            <a:off x="8204807" y="5442648"/>
            <a:ext cx="1546845" cy="273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486229" y="0"/>
                </a:lnTo>
                <a:lnTo>
                  <a:pt x="1486229" y="283324"/>
                </a:lnTo>
                <a:lnTo>
                  <a:pt x="1600555" y="283324"/>
                </a:lnTo>
              </a:path>
            </a:pathLst>
          </a:custGeom>
          <a:noFill/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3" name="Freeform 62"/>
          <p:cNvSpPr/>
          <p:nvPr/>
        </p:nvSpPr>
        <p:spPr>
          <a:xfrm>
            <a:off x="8204807" y="5205097"/>
            <a:ext cx="1546845" cy="2375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45799"/>
                </a:moveTo>
                <a:lnTo>
                  <a:pt x="1486229" y="245799"/>
                </a:lnTo>
                <a:lnTo>
                  <a:pt x="1486229" y="0"/>
                </a:lnTo>
                <a:lnTo>
                  <a:pt x="1600555" y="0"/>
                </a:lnTo>
              </a:path>
            </a:pathLst>
          </a:custGeom>
          <a:noFill/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4" name="Freeform 63"/>
          <p:cNvSpPr/>
          <p:nvPr/>
        </p:nvSpPr>
        <p:spPr>
          <a:xfrm>
            <a:off x="6386878" y="4687123"/>
            <a:ext cx="220977" cy="7541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4325" y="0"/>
                </a:lnTo>
                <a:lnTo>
                  <a:pt x="114325" y="756160"/>
                </a:lnTo>
                <a:lnTo>
                  <a:pt x="228650" y="756160"/>
                </a:lnTo>
              </a:path>
            </a:pathLst>
          </a:custGeom>
          <a:noFill/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5" name="Freeform 64"/>
          <p:cNvSpPr/>
          <p:nvPr/>
        </p:nvSpPr>
        <p:spPr>
          <a:xfrm>
            <a:off x="8328986" y="4354599"/>
            <a:ext cx="773422" cy="1015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05105"/>
                </a:moveTo>
                <a:lnTo>
                  <a:pt x="800277" y="105105"/>
                </a:lnTo>
                <a:lnTo>
                  <a:pt x="800277" y="0"/>
                </a:lnTo>
              </a:path>
            </a:pathLst>
          </a:custGeom>
          <a:noFill/>
          <a:ln w="12700" cap="flat" cmpd="sng" algn="ctr">
            <a:solidFill>
              <a:srgbClr val="ED7D31">
                <a:tint val="7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6" name="Freeform 65"/>
          <p:cNvSpPr/>
          <p:nvPr/>
        </p:nvSpPr>
        <p:spPr>
          <a:xfrm>
            <a:off x="8328986" y="4461971"/>
            <a:ext cx="1546845" cy="2375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486229" y="0"/>
                </a:lnTo>
                <a:lnTo>
                  <a:pt x="1486229" y="245799"/>
                </a:lnTo>
                <a:lnTo>
                  <a:pt x="1600555" y="245799"/>
                </a:lnTo>
              </a:path>
            </a:pathLst>
          </a:custGeom>
          <a:noFill/>
          <a:ln w="12700" cap="flat" cmpd="sng" algn="ctr">
            <a:solidFill>
              <a:srgbClr val="ED7D31">
                <a:tint val="7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7" name="Freeform 66"/>
          <p:cNvSpPr/>
          <p:nvPr/>
        </p:nvSpPr>
        <p:spPr>
          <a:xfrm>
            <a:off x="8328986" y="4218627"/>
            <a:ext cx="1546845" cy="2375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45799"/>
                </a:moveTo>
                <a:lnTo>
                  <a:pt x="1486229" y="245799"/>
                </a:lnTo>
                <a:lnTo>
                  <a:pt x="1486229" y="0"/>
                </a:lnTo>
                <a:lnTo>
                  <a:pt x="1600555" y="0"/>
                </a:lnTo>
              </a:path>
            </a:pathLst>
          </a:custGeom>
          <a:noFill/>
          <a:ln w="12700" cap="flat" cmpd="sng" algn="ctr">
            <a:solidFill>
              <a:srgbClr val="ED7D31">
                <a:tint val="7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8" name="Freeform 67"/>
          <p:cNvSpPr/>
          <p:nvPr/>
        </p:nvSpPr>
        <p:spPr>
          <a:xfrm>
            <a:off x="6386878" y="4418814"/>
            <a:ext cx="220977" cy="23230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64561"/>
                </a:moveTo>
                <a:lnTo>
                  <a:pt x="114325" y="264561"/>
                </a:lnTo>
                <a:lnTo>
                  <a:pt x="114325" y="0"/>
                </a:lnTo>
                <a:lnTo>
                  <a:pt x="228650" y="0"/>
                </a:lnTo>
              </a:path>
            </a:pathLst>
          </a:custGeom>
          <a:noFill/>
          <a:ln w="12700" cap="flat" cmpd="sng" algn="ctr">
            <a:solidFill>
              <a:srgbClr val="ED7D31">
                <a:tint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9" name="Freeform 68"/>
          <p:cNvSpPr/>
          <p:nvPr/>
        </p:nvSpPr>
        <p:spPr>
          <a:xfrm>
            <a:off x="6386878" y="3934318"/>
            <a:ext cx="220977" cy="7541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756160"/>
                </a:moveTo>
                <a:lnTo>
                  <a:pt x="114325" y="756160"/>
                </a:lnTo>
                <a:lnTo>
                  <a:pt x="114325" y="0"/>
                </a:lnTo>
                <a:lnTo>
                  <a:pt x="228650" y="0"/>
                </a:lnTo>
              </a:path>
            </a:pathLst>
          </a:custGeom>
          <a:noFill/>
          <a:ln w="12700" cap="flat" cmpd="sng" algn="ctr">
            <a:solidFill>
              <a:srgbClr val="ED7D31">
                <a:tint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1" name="Freeform 70"/>
          <p:cNvSpPr/>
          <p:nvPr/>
        </p:nvSpPr>
        <p:spPr>
          <a:xfrm>
            <a:off x="6419151" y="2791571"/>
            <a:ext cx="220977" cy="6445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4325" y="0"/>
                </a:lnTo>
                <a:lnTo>
                  <a:pt x="114325" y="623828"/>
                </a:lnTo>
                <a:lnTo>
                  <a:pt x="228650" y="623828"/>
                </a:lnTo>
              </a:path>
            </a:pathLst>
          </a:custGeom>
          <a:noFill/>
          <a:ln w="12700" cap="flat" cmpd="sng" algn="ctr">
            <a:solidFill>
              <a:srgbClr val="ED7D31">
                <a:tint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2" name="Freeform 71"/>
          <p:cNvSpPr/>
          <p:nvPr/>
        </p:nvSpPr>
        <p:spPr>
          <a:xfrm>
            <a:off x="6419151" y="2795135"/>
            <a:ext cx="220977" cy="1277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4325" y="0"/>
                </a:lnTo>
                <a:lnTo>
                  <a:pt x="114325" y="132229"/>
                </a:lnTo>
                <a:lnTo>
                  <a:pt x="228650" y="132229"/>
                </a:lnTo>
              </a:path>
            </a:pathLst>
          </a:custGeom>
          <a:noFill/>
          <a:ln w="12700" cap="flat" cmpd="sng" algn="ctr">
            <a:solidFill>
              <a:srgbClr val="ED7D31">
                <a:tint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3" name="Freeform 72"/>
          <p:cNvSpPr/>
          <p:nvPr/>
        </p:nvSpPr>
        <p:spPr>
          <a:xfrm>
            <a:off x="6419151" y="2298371"/>
            <a:ext cx="128319" cy="8686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91599"/>
                </a:moveTo>
                <a:lnTo>
                  <a:pt x="114325" y="491599"/>
                </a:lnTo>
                <a:lnTo>
                  <a:pt x="114325" y="0"/>
                </a:lnTo>
                <a:lnTo>
                  <a:pt x="228650" y="0"/>
                </a:lnTo>
              </a:path>
            </a:pathLst>
          </a:custGeom>
          <a:noFill/>
          <a:ln w="12700" cap="flat" cmpd="sng" algn="ctr">
            <a:solidFill>
              <a:srgbClr val="ED7D31">
                <a:tint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5" name="Freeform 74"/>
          <p:cNvSpPr/>
          <p:nvPr/>
        </p:nvSpPr>
        <p:spPr>
          <a:xfrm>
            <a:off x="6318870" y="1034771"/>
            <a:ext cx="220977" cy="6363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4325" y="0"/>
                </a:lnTo>
                <a:lnTo>
                  <a:pt x="114325" y="535028"/>
                </a:lnTo>
                <a:lnTo>
                  <a:pt x="228650" y="535028"/>
                </a:lnTo>
              </a:path>
            </a:pathLst>
          </a:custGeom>
          <a:noFill/>
          <a:ln w="12700" cap="flat" cmpd="sng" algn="ctr">
            <a:solidFill>
              <a:srgbClr val="ED7D31">
                <a:tint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6" name="Freeform 75"/>
          <p:cNvSpPr/>
          <p:nvPr/>
        </p:nvSpPr>
        <p:spPr>
          <a:xfrm>
            <a:off x="8162037" y="968587"/>
            <a:ext cx="220977" cy="4682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4325" y="0"/>
                </a:lnTo>
                <a:lnTo>
                  <a:pt x="114325" y="484481"/>
                </a:lnTo>
                <a:lnTo>
                  <a:pt x="228650" y="484481"/>
                </a:lnTo>
              </a:path>
            </a:pathLst>
          </a:custGeom>
          <a:noFill/>
          <a:ln w="12700" cap="flat" cmpd="sng" algn="ctr">
            <a:solidFill>
              <a:srgbClr val="ED7D31">
                <a:tint val="7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7" name="Freeform 76"/>
          <p:cNvSpPr/>
          <p:nvPr/>
        </p:nvSpPr>
        <p:spPr>
          <a:xfrm>
            <a:off x="9774689" y="731036"/>
            <a:ext cx="220977" cy="2671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4325" y="0"/>
                </a:lnTo>
                <a:lnTo>
                  <a:pt x="114325" y="276385"/>
                </a:lnTo>
                <a:lnTo>
                  <a:pt x="228650" y="276385"/>
                </a:lnTo>
              </a:path>
            </a:pathLst>
          </a:custGeom>
          <a:noFill/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8" name="Freeform 77"/>
          <p:cNvSpPr/>
          <p:nvPr/>
        </p:nvSpPr>
        <p:spPr>
          <a:xfrm>
            <a:off x="9774689" y="493485"/>
            <a:ext cx="220977" cy="2375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45799"/>
                </a:moveTo>
                <a:lnTo>
                  <a:pt x="114325" y="245799"/>
                </a:lnTo>
                <a:lnTo>
                  <a:pt x="114325" y="0"/>
                </a:lnTo>
                <a:lnTo>
                  <a:pt x="228650" y="0"/>
                </a:lnTo>
              </a:path>
            </a:pathLst>
          </a:custGeom>
          <a:noFill/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9" name="Freeform 78"/>
          <p:cNvSpPr/>
          <p:nvPr/>
        </p:nvSpPr>
        <p:spPr>
          <a:xfrm>
            <a:off x="8162037" y="731036"/>
            <a:ext cx="220977" cy="2375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45799"/>
                </a:moveTo>
                <a:lnTo>
                  <a:pt x="114325" y="245799"/>
                </a:lnTo>
                <a:lnTo>
                  <a:pt x="114325" y="0"/>
                </a:lnTo>
                <a:lnTo>
                  <a:pt x="228650" y="0"/>
                </a:lnTo>
              </a:path>
            </a:pathLst>
          </a:custGeom>
          <a:noFill/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0" name="Freeform 79"/>
          <p:cNvSpPr/>
          <p:nvPr/>
        </p:nvSpPr>
        <p:spPr>
          <a:xfrm>
            <a:off x="6316470" y="923275"/>
            <a:ext cx="220977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10006"/>
                </a:moveTo>
                <a:lnTo>
                  <a:pt x="114325" y="110006"/>
                </a:lnTo>
                <a:lnTo>
                  <a:pt x="114325" y="45720"/>
                </a:lnTo>
                <a:lnTo>
                  <a:pt x="228650" y="45720"/>
                </a:lnTo>
              </a:path>
            </a:pathLst>
          </a:custGeom>
          <a:noFill/>
          <a:ln w="12700" cap="flat" cmpd="sng" algn="ctr">
            <a:solidFill>
              <a:srgbClr val="ED7D31">
                <a:tint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1" name="Freeform 80"/>
          <p:cNvSpPr/>
          <p:nvPr/>
        </p:nvSpPr>
        <p:spPr>
          <a:xfrm>
            <a:off x="6318870" y="437171"/>
            <a:ext cx="220977" cy="54609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599315"/>
                </a:moveTo>
                <a:lnTo>
                  <a:pt x="114325" y="599315"/>
                </a:lnTo>
                <a:lnTo>
                  <a:pt x="114325" y="0"/>
                </a:lnTo>
                <a:lnTo>
                  <a:pt x="228650" y="0"/>
                </a:lnTo>
              </a:path>
            </a:pathLst>
          </a:custGeom>
          <a:noFill/>
          <a:ln w="12700" cap="flat" cmpd="sng" algn="ctr">
            <a:solidFill>
              <a:srgbClr val="ED7D31">
                <a:tint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2" name="Freeform 81"/>
          <p:cNvSpPr/>
          <p:nvPr/>
        </p:nvSpPr>
        <p:spPr>
          <a:xfrm>
            <a:off x="4814863" y="969971"/>
            <a:ext cx="220977" cy="255226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494011"/>
                </a:moveTo>
                <a:lnTo>
                  <a:pt x="114325" y="2494011"/>
                </a:lnTo>
                <a:lnTo>
                  <a:pt x="114325" y="0"/>
                </a:lnTo>
                <a:lnTo>
                  <a:pt x="228650" y="0"/>
                </a:lnTo>
              </a:path>
            </a:pathLst>
          </a:custGeom>
          <a:noFill/>
          <a:ln w="12700" cap="flat" cmpd="sng" algn="ctr">
            <a:solidFill>
              <a:srgbClr val="ED7D31">
                <a:tint val="99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3" name="Freeform 82"/>
          <p:cNvSpPr/>
          <p:nvPr/>
        </p:nvSpPr>
        <p:spPr>
          <a:xfrm>
            <a:off x="2221168" y="3053500"/>
            <a:ext cx="2593694" cy="798871"/>
          </a:xfrm>
          <a:custGeom>
            <a:avLst/>
            <a:gdLst>
              <a:gd name="connsiteX0" fmla="*/ 0 w 2593694"/>
              <a:gd name="connsiteY0" fmla="*/ 133148 h 798871"/>
              <a:gd name="connsiteX1" fmla="*/ 133148 w 2593694"/>
              <a:gd name="connsiteY1" fmla="*/ 0 h 798871"/>
              <a:gd name="connsiteX2" fmla="*/ 2460546 w 2593694"/>
              <a:gd name="connsiteY2" fmla="*/ 0 h 798871"/>
              <a:gd name="connsiteX3" fmla="*/ 2593694 w 2593694"/>
              <a:gd name="connsiteY3" fmla="*/ 133148 h 798871"/>
              <a:gd name="connsiteX4" fmla="*/ 2593694 w 2593694"/>
              <a:gd name="connsiteY4" fmla="*/ 665723 h 798871"/>
              <a:gd name="connsiteX5" fmla="*/ 2460546 w 2593694"/>
              <a:gd name="connsiteY5" fmla="*/ 798871 h 798871"/>
              <a:gd name="connsiteX6" fmla="*/ 133148 w 2593694"/>
              <a:gd name="connsiteY6" fmla="*/ 798871 h 798871"/>
              <a:gd name="connsiteX7" fmla="*/ 0 w 2593694"/>
              <a:gd name="connsiteY7" fmla="*/ 665723 h 798871"/>
              <a:gd name="connsiteX8" fmla="*/ 0 w 2593694"/>
              <a:gd name="connsiteY8" fmla="*/ 133148 h 79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3694" h="798871">
                <a:moveTo>
                  <a:pt x="0" y="133148"/>
                </a:moveTo>
                <a:cubicBezTo>
                  <a:pt x="0" y="59612"/>
                  <a:pt x="59612" y="0"/>
                  <a:pt x="133148" y="0"/>
                </a:cubicBezTo>
                <a:lnTo>
                  <a:pt x="2460546" y="0"/>
                </a:lnTo>
                <a:cubicBezTo>
                  <a:pt x="2534082" y="0"/>
                  <a:pt x="2593694" y="59612"/>
                  <a:pt x="2593694" y="133148"/>
                </a:cubicBezTo>
                <a:lnTo>
                  <a:pt x="2593694" y="665723"/>
                </a:lnTo>
                <a:cubicBezTo>
                  <a:pt x="2593694" y="739259"/>
                  <a:pt x="2534082" y="798871"/>
                  <a:pt x="2460546" y="798871"/>
                </a:cubicBezTo>
                <a:lnTo>
                  <a:pt x="133148" y="798871"/>
                </a:lnTo>
                <a:cubicBezTo>
                  <a:pt x="59612" y="798871"/>
                  <a:pt x="0" y="739259"/>
                  <a:pt x="0" y="665723"/>
                </a:cubicBezTo>
                <a:lnTo>
                  <a:pt x="0" y="133148"/>
                </a:lnTo>
                <a:close/>
              </a:path>
            </a:pathLst>
          </a:custGeom>
          <a:solidFill>
            <a:srgbClr val="0066FF"/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0428" tIns="50428" rIns="50428" bIns="5042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Particulate solid handling </a:t>
            </a:r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 their properties </a:t>
            </a:r>
            <a:endParaRPr lang="en-IN" sz="1800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4" name="Freeform 83"/>
          <p:cNvSpPr/>
          <p:nvPr/>
        </p:nvSpPr>
        <p:spPr>
          <a:xfrm>
            <a:off x="5035841" y="418862"/>
            <a:ext cx="1308266" cy="1071308"/>
          </a:xfrm>
          <a:custGeom>
            <a:avLst/>
            <a:gdLst>
              <a:gd name="connsiteX0" fmla="*/ 0 w 1308266"/>
              <a:gd name="connsiteY0" fmla="*/ 178555 h 1071308"/>
              <a:gd name="connsiteX1" fmla="*/ 178555 w 1308266"/>
              <a:gd name="connsiteY1" fmla="*/ 0 h 1071308"/>
              <a:gd name="connsiteX2" fmla="*/ 1129711 w 1308266"/>
              <a:gd name="connsiteY2" fmla="*/ 0 h 1071308"/>
              <a:gd name="connsiteX3" fmla="*/ 1308266 w 1308266"/>
              <a:gd name="connsiteY3" fmla="*/ 178555 h 1071308"/>
              <a:gd name="connsiteX4" fmla="*/ 1308266 w 1308266"/>
              <a:gd name="connsiteY4" fmla="*/ 892753 h 1071308"/>
              <a:gd name="connsiteX5" fmla="*/ 1129711 w 1308266"/>
              <a:gd name="connsiteY5" fmla="*/ 1071308 h 1071308"/>
              <a:gd name="connsiteX6" fmla="*/ 178555 w 1308266"/>
              <a:gd name="connsiteY6" fmla="*/ 1071308 h 1071308"/>
              <a:gd name="connsiteX7" fmla="*/ 0 w 1308266"/>
              <a:gd name="connsiteY7" fmla="*/ 892753 h 1071308"/>
              <a:gd name="connsiteX8" fmla="*/ 0 w 1308266"/>
              <a:gd name="connsiteY8" fmla="*/ 178555 h 107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8266" h="1071308">
                <a:moveTo>
                  <a:pt x="0" y="178555"/>
                </a:moveTo>
                <a:cubicBezTo>
                  <a:pt x="0" y="79942"/>
                  <a:pt x="79942" y="0"/>
                  <a:pt x="178555" y="0"/>
                </a:cubicBezTo>
                <a:lnTo>
                  <a:pt x="1129711" y="0"/>
                </a:lnTo>
                <a:cubicBezTo>
                  <a:pt x="1228324" y="0"/>
                  <a:pt x="1308266" y="79942"/>
                  <a:pt x="1308266" y="178555"/>
                </a:cubicBezTo>
                <a:lnTo>
                  <a:pt x="1308266" y="892753"/>
                </a:lnTo>
                <a:cubicBezTo>
                  <a:pt x="1308266" y="991366"/>
                  <a:pt x="1228324" y="1071308"/>
                  <a:pt x="1129711" y="1071308"/>
                </a:cubicBezTo>
                <a:lnTo>
                  <a:pt x="178555" y="1071308"/>
                </a:lnTo>
                <a:cubicBezTo>
                  <a:pt x="79942" y="1071308"/>
                  <a:pt x="0" y="991366"/>
                  <a:pt x="0" y="892753"/>
                </a:cubicBezTo>
                <a:lnTo>
                  <a:pt x="0" y="178555"/>
                </a:lnTo>
                <a:close/>
              </a:path>
            </a:pathLst>
          </a:custGeom>
          <a:solidFill>
            <a:srgbClr val="ED7D31">
              <a:tint val="99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1187" tIns="61187" rIns="61187" bIns="61187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Particle characterization 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(defining a particle/distribution)  </a:t>
            </a:r>
            <a:endParaRPr lang="en-IN" sz="1400" kern="1200" dirty="0">
              <a:solidFill>
                <a:srgbClr val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5" name="Freeform 84"/>
          <p:cNvSpPr/>
          <p:nvPr/>
        </p:nvSpPr>
        <p:spPr>
          <a:xfrm>
            <a:off x="6565085" y="197949"/>
            <a:ext cx="1596951" cy="420935"/>
          </a:xfrm>
          <a:custGeom>
            <a:avLst/>
            <a:gdLst>
              <a:gd name="connsiteX0" fmla="*/ 0 w 1596951"/>
              <a:gd name="connsiteY0" fmla="*/ 70157 h 420935"/>
              <a:gd name="connsiteX1" fmla="*/ 70157 w 1596951"/>
              <a:gd name="connsiteY1" fmla="*/ 0 h 420935"/>
              <a:gd name="connsiteX2" fmla="*/ 1526794 w 1596951"/>
              <a:gd name="connsiteY2" fmla="*/ 0 h 420935"/>
              <a:gd name="connsiteX3" fmla="*/ 1596951 w 1596951"/>
              <a:gd name="connsiteY3" fmla="*/ 70157 h 420935"/>
              <a:gd name="connsiteX4" fmla="*/ 1596951 w 1596951"/>
              <a:gd name="connsiteY4" fmla="*/ 350778 h 420935"/>
              <a:gd name="connsiteX5" fmla="*/ 1526794 w 1596951"/>
              <a:gd name="connsiteY5" fmla="*/ 420935 h 420935"/>
              <a:gd name="connsiteX6" fmla="*/ 70157 w 1596951"/>
              <a:gd name="connsiteY6" fmla="*/ 420935 h 420935"/>
              <a:gd name="connsiteX7" fmla="*/ 0 w 1596951"/>
              <a:gd name="connsiteY7" fmla="*/ 350778 h 420935"/>
              <a:gd name="connsiteX8" fmla="*/ 0 w 1596951"/>
              <a:gd name="connsiteY8" fmla="*/ 70157 h 42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6951" h="420935">
                <a:moveTo>
                  <a:pt x="0" y="70157"/>
                </a:moveTo>
                <a:cubicBezTo>
                  <a:pt x="0" y="31410"/>
                  <a:pt x="31410" y="0"/>
                  <a:pt x="70157" y="0"/>
                </a:cubicBezTo>
                <a:lnTo>
                  <a:pt x="1526794" y="0"/>
                </a:lnTo>
                <a:cubicBezTo>
                  <a:pt x="1565541" y="0"/>
                  <a:pt x="1596951" y="31410"/>
                  <a:pt x="1596951" y="70157"/>
                </a:cubicBezTo>
                <a:lnTo>
                  <a:pt x="1596951" y="350778"/>
                </a:lnTo>
                <a:cubicBezTo>
                  <a:pt x="1596951" y="389525"/>
                  <a:pt x="1565541" y="420935"/>
                  <a:pt x="1526794" y="420935"/>
                </a:cubicBezTo>
                <a:lnTo>
                  <a:pt x="70157" y="420935"/>
                </a:lnTo>
                <a:cubicBezTo>
                  <a:pt x="31410" y="420935"/>
                  <a:pt x="0" y="389525"/>
                  <a:pt x="0" y="350778"/>
                </a:cubicBezTo>
                <a:lnTo>
                  <a:pt x="0" y="70157"/>
                </a:lnTo>
                <a:close/>
              </a:path>
            </a:pathLst>
          </a:custGeom>
          <a:solidFill>
            <a:srgbClr val="ED7D31">
              <a:tint val="8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9438" tIns="29438" rIns="29438" bIns="2943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Particle size and shape </a:t>
            </a:r>
            <a:endParaRPr lang="en-IN" sz="1400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6" name="Freeform 85"/>
          <p:cNvSpPr/>
          <p:nvPr/>
        </p:nvSpPr>
        <p:spPr>
          <a:xfrm>
            <a:off x="6565085" y="756996"/>
            <a:ext cx="1596951" cy="423183"/>
          </a:xfrm>
          <a:custGeom>
            <a:avLst/>
            <a:gdLst>
              <a:gd name="connsiteX0" fmla="*/ 0 w 1596951"/>
              <a:gd name="connsiteY0" fmla="*/ 70532 h 423183"/>
              <a:gd name="connsiteX1" fmla="*/ 70532 w 1596951"/>
              <a:gd name="connsiteY1" fmla="*/ 0 h 423183"/>
              <a:gd name="connsiteX2" fmla="*/ 1526419 w 1596951"/>
              <a:gd name="connsiteY2" fmla="*/ 0 h 423183"/>
              <a:gd name="connsiteX3" fmla="*/ 1596951 w 1596951"/>
              <a:gd name="connsiteY3" fmla="*/ 70532 h 423183"/>
              <a:gd name="connsiteX4" fmla="*/ 1596951 w 1596951"/>
              <a:gd name="connsiteY4" fmla="*/ 352651 h 423183"/>
              <a:gd name="connsiteX5" fmla="*/ 1526419 w 1596951"/>
              <a:gd name="connsiteY5" fmla="*/ 423183 h 423183"/>
              <a:gd name="connsiteX6" fmla="*/ 70532 w 1596951"/>
              <a:gd name="connsiteY6" fmla="*/ 423183 h 423183"/>
              <a:gd name="connsiteX7" fmla="*/ 0 w 1596951"/>
              <a:gd name="connsiteY7" fmla="*/ 352651 h 423183"/>
              <a:gd name="connsiteX8" fmla="*/ 0 w 1596951"/>
              <a:gd name="connsiteY8" fmla="*/ 70532 h 42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6951" h="423183">
                <a:moveTo>
                  <a:pt x="0" y="70532"/>
                </a:moveTo>
                <a:cubicBezTo>
                  <a:pt x="0" y="31578"/>
                  <a:pt x="31578" y="0"/>
                  <a:pt x="70532" y="0"/>
                </a:cubicBezTo>
                <a:lnTo>
                  <a:pt x="1526419" y="0"/>
                </a:lnTo>
                <a:cubicBezTo>
                  <a:pt x="1565373" y="0"/>
                  <a:pt x="1596951" y="31578"/>
                  <a:pt x="1596951" y="70532"/>
                </a:cubicBezTo>
                <a:lnTo>
                  <a:pt x="1596951" y="352651"/>
                </a:lnTo>
                <a:cubicBezTo>
                  <a:pt x="1596951" y="391605"/>
                  <a:pt x="1565373" y="423183"/>
                  <a:pt x="1526419" y="423183"/>
                </a:cubicBezTo>
                <a:lnTo>
                  <a:pt x="70532" y="423183"/>
                </a:lnTo>
                <a:cubicBezTo>
                  <a:pt x="31578" y="423183"/>
                  <a:pt x="0" y="391605"/>
                  <a:pt x="0" y="352651"/>
                </a:cubicBezTo>
                <a:lnTo>
                  <a:pt x="0" y="70532"/>
                </a:lnTo>
                <a:close/>
              </a:path>
            </a:pathLst>
          </a:custGeom>
          <a:solidFill>
            <a:srgbClr val="ED7D31">
              <a:tint val="8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9548" tIns="29548" rIns="29548" bIns="2954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Particle size investigation </a:t>
            </a:r>
            <a:endParaRPr lang="en-IN" sz="1400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8383015" y="331868"/>
            <a:ext cx="1391674" cy="798335"/>
          </a:xfrm>
          <a:custGeom>
            <a:avLst/>
            <a:gdLst>
              <a:gd name="connsiteX0" fmla="*/ 0 w 1391674"/>
              <a:gd name="connsiteY0" fmla="*/ 133058 h 798335"/>
              <a:gd name="connsiteX1" fmla="*/ 133058 w 1391674"/>
              <a:gd name="connsiteY1" fmla="*/ 0 h 798335"/>
              <a:gd name="connsiteX2" fmla="*/ 1258616 w 1391674"/>
              <a:gd name="connsiteY2" fmla="*/ 0 h 798335"/>
              <a:gd name="connsiteX3" fmla="*/ 1391674 w 1391674"/>
              <a:gd name="connsiteY3" fmla="*/ 133058 h 798335"/>
              <a:gd name="connsiteX4" fmla="*/ 1391674 w 1391674"/>
              <a:gd name="connsiteY4" fmla="*/ 665277 h 798335"/>
              <a:gd name="connsiteX5" fmla="*/ 1258616 w 1391674"/>
              <a:gd name="connsiteY5" fmla="*/ 798335 h 798335"/>
              <a:gd name="connsiteX6" fmla="*/ 133058 w 1391674"/>
              <a:gd name="connsiteY6" fmla="*/ 798335 h 798335"/>
              <a:gd name="connsiteX7" fmla="*/ 0 w 1391674"/>
              <a:gd name="connsiteY7" fmla="*/ 665277 h 798335"/>
              <a:gd name="connsiteX8" fmla="*/ 0 w 1391674"/>
              <a:gd name="connsiteY8" fmla="*/ 133058 h 79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1674" h="798335">
                <a:moveTo>
                  <a:pt x="0" y="133058"/>
                </a:moveTo>
                <a:cubicBezTo>
                  <a:pt x="0" y="59572"/>
                  <a:pt x="59572" y="0"/>
                  <a:pt x="133058" y="0"/>
                </a:cubicBezTo>
                <a:lnTo>
                  <a:pt x="1258616" y="0"/>
                </a:lnTo>
                <a:cubicBezTo>
                  <a:pt x="1332102" y="0"/>
                  <a:pt x="1391674" y="59572"/>
                  <a:pt x="1391674" y="133058"/>
                </a:cubicBezTo>
                <a:lnTo>
                  <a:pt x="1391674" y="665277"/>
                </a:lnTo>
                <a:cubicBezTo>
                  <a:pt x="1391674" y="738763"/>
                  <a:pt x="1332102" y="798335"/>
                  <a:pt x="1258616" y="798335"/>
                </a:cubicBezTo>
                <a:lnTo>
                  <a:pt x="133058" y="798335"/>
                </a:lnTo>
                <a:cubicBezTo>
                  <a:pt x="59572" y="798335"/>
                  <a:pt x="0" y="738763"/>
                  <a:pt x="0" y="665277"/>
                </a:cubicBezTo>
                <a:lnTo>
                  <a:pt x="0" y="133058"/>
                </a:lnTo>
                <a:close/>
              </a:path>
            </a:pathLst>
          </a:custGeom>
          <a:solidFill>
            <a:srgbClr val="00B050"/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862" tIns="47862" rIns="47862" bIns="47862" numCol="1" spcCol="1270" anchor="ctr" anchorCtr="0">
            <a:noAutofit/>
          </a:bodyPr>
          <a:lstStyle/>
          <a:p>
            <a:pPr lvl="0" algn="ctr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Impact"/>
              </a:rPr>
              <a:t>Size  measurement of fine particles</a:t>
            </a:r>
            <a:endParaRPr lang="en-IN" sz="1400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9995667" y="295430"/>
            <a:ext cx="1104889" cy="396109"/>
          </a:xfrm>
          <a:custGeom>
            <a:avLst/>
            <a:gdLst>
              <a:gd name="connsiteX0" fmla="*/ 0 w 1104889"/>
              <a:gd name="connsiteY0" fmla="*/ 66019 h 396109"/>
              <a:gd name="connsiteX1" fmla="*/ 66019 w 1104889"/>
              <a:gd name="connsiteY1" fmla="*/ 0 h 396109"/>
              <a:gd name="connsiteX2" fmla="*/ 1038870 w 1104889"/>
              <a:gd name="connsiteY2" fmla="*/ 0 h 396109"/>
              <a:gd name="connsiteX3" fmla="*/ 1104889 w 1104889"/>
              <a:gd name="connsiteY3" fmla="*/ 66019 h 396109"/>
              <a:gd name="connsiteX4" fmla="*/ 1104889 w 1104889"/>
              <a:gd name="connsiteY4" fmla="*/ 330090 h 396109"/>
              <a:gd name="connsiteX5" fmla="*/ 1038870 w 1104889"/>
              <a:gd name="connsiteY5" fmla="*/ 396109 h 396109"/>
              <a:gd name="connsiteX6" fmla="*/ 66019 w 1104889"/>
              <a:gd name="connsiteY6" fmla="*/ 396109 h 396109"/>
              <a:gd name="connsiteX7" fmla="*/ 0 w 1104889"/>
              <a:gd name="connsiteY7" fmla="*/ 330090 h 396109"/>
              <a:gd name="connsiteX8" fmla="*/ 0 w 1104889"/>
              <a:gd name="connsiteY8" fmla="*/ 66019 h 39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889" h="396109">
                <a:moveTo>
                  <a:pt x="0" y="66019"/>
                </a:moveTo>
                <a:cubicBezTo>
                  <a:pt x="0" y="29558"/>
                  <a:pt x="29558" y="0"/>
                  <a:pt x="66019" y="0"/>
                </a:cubicBezTo>
                <a:lnTo>
                  <a:pt x="1038870" y="0"/>
                </a:lnTo>
                <a:cubicBezTo>
                  <a:pt x="1075331" y="0"/>
                  <a:pt x="1104889" y="29558"/>
                  <a:pt x="1104889" y="66019"/>
                </a:cubicBezTo>
                <a:lnTo>
                  <a:pt x="1104889" y="330090"/>
                </a:lnTo>
                <a:cubicBezTo>
                  <a:pt x="1104889" y="366551"/>
                  <a:pt x="1075331" y="396109"/>
                  <a:pt x="1038870" y="396109"/>
                </a:cubicBezTo>
                <a:lnTo>
                  <a:pt x="66019" y="396109"/>
                </a:lnTo>
                <a:cubicBezTo>
                  <a:pt x="29558" y="396109"/>
                  <a:pt x="0" y="366551"/>
                  <a:pt x="0" y="330090"/>
                </a:cubicBezTo>
                <a:lnTo>
                  <a:pt x="0" y="66019"/>
                </a:lnTo>
                <a:close/>
              </a:path>
            </a:pathLst>
          </a:custGeom>
          <a:solidFill>
            <a:srgbClr val="00B050"/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8226" tIns="28226" rIns="28226" bIns="2822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Defining a fine particles </a:t>
            </a:r>
            <a:endParaRPr lang="en-IN" sz="1400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9995667" y="829651"/>
            <a:ext cx="1104889" cy="336991"/>
          </a:xfrm>
          <a:custGeom>
            <a:avLst/>
            <a:gdLst>
              <a:gd name="connsiteX0" fmla="*/ 0 w 1104889"/>
              <a:gd name="connsiteY0" fmla="*/ 56166 h 336991"/>
              <a:gd name="connsiteX1" fmla="*/ 56166 w 1104889"/>
              <a:gd name="connsiteY1" fmla="*/ 0 h 336991"/>
              <a:gd name="connsiteX2" fmla="*/ 1048723 w 1104889"/>
              <a:gd name="connsiteY2" fmla="*/ 0 h 336991"/>
              <a:gd name="connsiteX3" fmla="*/ 1104889 w 1104889"/>
              <a:gd name="connsiteY3" fmla="*/ 56166 h 336991"/>
              <a:gd name="connsiteX4" fmla="*/ 1104889 w 1104889"/>
              <a:gd name="connsiteY4" fmla="*/ 280825 h 336991"/>
              <a:gd name="connsiteX5" fmla="*/ 1048723 w 1104889"/>
              <a:gd name="connsiteY5" fmla="*/ 336991 h 336991"/>
              <a:gd name="connsiteX6" fmla="*/ 56166 w 1104889"/>
              <a:gd name="connsiteY6" fmla="*/ 336991 h 336991"/>
              <a:gd name="connsiteX7" fmla="*/ 0 w 1104889"/>
              <a:gd name="connsiteY7" fmla="*/ 280825 h 336991"/>
              <a:gd name="connsiteX8" fmla="*/ 0 w 1104889"/>
              <a:gd name="connsiteY8" fmla="*/ 56166 h 33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889" h="336991">
                <a:moveTo>
                  <a:pt x="0" y="56166"/>
                </a:moveTo>
                <a:cubicBezTo>
                  <a:pt x="0" y="25146"/>
                  <a:pt x="25146" y="0"/>
                  <a:pt x="56166" y="0"/>
                </a:cubicBezTo>
                <a:lnTo>
                  <a:pt x="1048723" y="0"/>
                </a:lnTo>
                <a:cubicBezTo>
                  <a:pt x="1079743" y="0"/>
                  <a:pt x="1104889" y="25146"/>
                  <a:pt x="1104889" y="56166"/>
                </a:cubicBezTo>
                <a:lnTo>
                  <a:pt x="1104889" y="280825"/>
                </a:lnTo>
                <a:cubicBezTo>
                  <a:pt x="1104889" y="311845"/>
                  <a:pt x="1079743" y="336991"/>
                  <a:pt x="1048723" y="336991"/>
                </a:cubicBezTo>
                <a:lnTo>
                  <a:pt x="56166" y="336991"/>
                </a:lnTo>
                <a:cubicBezTo>
                  <a:pt x="25146" y="336991"/>
                  <a:pt x="0" y="311845"/>
                  <a:pt x="0" y="280825"/>
                </a:cubicBezTo>
                <a:lnTo>
                  <a:pt x="0" y="56166"/>
                </a:lnTo>
                <a:close/>
              </a:path>
            </a:pathLst>
          </a:custGeom>
          <a:solidFill>
            <a:srgbClr val="00B050"/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341" tIns="25341" rIns="25341" bIns="253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Measurement </a:t>
            </a:r>
            <a:endParaRPr lang="en-IN" sz="1400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Freeform 89"/>
          <p:cNvSpPr/>
          <p:nvPr/>
        </p:nvSpPr>
        <p:spPr>
          <a:xfrm>
            <a:off x="8383015" y="1268315"/>
            <a:ext cx="1391674" cy="336991"/>
          </a:xfrm>
          <a:custGeom>
            <a:avLst/>
            <a:gdLst>
              <a:gd name="connsiteX0" fmla="*/ 0 w 1391674"/>
              <a:gd name="connsiteY0" fmla="*/ 56166 h 336991"/>
              <a:gd name="connsiteX1" fmla="*/ 56166 w 1391674"/>
              <a:gd name="connsiteY1" fmla="*/ 0 h 336991"/>
              <a:gd name="connsiteX2" fmla="*/ 1335508 w 1391674"/>
              <a:gd name="connsiteY2" fmla="*/ 0 h 336991"/>
              <a:gd name="connsiteX3" fmla="*/ 1391674 w 1391674"/>
              <a:gd name="connsiteY3" fmla="*/ 56166 h 336991"/>
              <a:gd name="connsiteX4" fmla="*/ 1391674 w 1391674"/>
              <a:gd name="connsiteY4" fmla="*/ 280825 h 336991"/>
              <a:gd name="connsiteX5" fmla="*/ 1335508 w 1391674"/>
              <a:gd name="connsiteY5" fmla="*/ 336991 h 336991"/>
              <a:gd name="connsiteX6" fmla="*/ 56166 w 1391674"/>
              <a:gd name="connsiteY6" fmla="*/ 336991 h 336991"/>
              <a:gd name="connsiteX7" fmla="*/ 0 w 1391674"/>
              <a:gd name="connsiteY7" fmla="*/ 280825 h 336991"/>
              <a:gd name="connsiteX8" fmla="*/ 0 w 1391674"/>
              <a:gd name="connsiteY8" fmla="*/ 56166 h 33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1674" h="336991">
                <a:moveTo>
                  <a:pt x="0" y="56166"/>
                </a:moveTo>
                <a:cubicBezTo>
                  <a:pt x="0" y="25146"/>
                  <a:pt x="25146" y="0"/>
                  <a:pt x="56166" y="0"/>
                </a:cubicBezTo>
                <a:lnTo>
                  <a:pt x="1335508" y="0"/>
                </a:lnTo>
                <a:cubicBezTo>
                  <a:pt x="1366528" y="0"/>
                  <a:pt x="1391674" y="25146"/>
                  <a:pt x="1391674" y="56166"/>
                </a:cubicBezTo>
                <a:lnTo>
                  <a:pt x="1391674" y="280825"/>
                </a:lnTo>
                <a:cubicBezTo>
                  <a:pt x="1391674" y="311845"/>
                  <a:pt x="1366528" y="336991"/>
                  <a:pt x="1335508" y="336991"/>
                </a:cubicBezTo>
                <a:lnTo>
                  <a:pt x="56166" y="336991"/>
                </a:lnTo>
                <a:cubicBezTo>
                  <a:pt x="25146" y="336991"/>
                  <a:pt x="0" y="311845"/>
                  <a:pt x="0" y="280825"/>
                </a:cubicBezTo>
                <a:lnTo>
                  <a:pt x="0" y="56166"/>
                </a:lnTo>
                <a:close/>
              </a:path>
            </a:pathLst>
          </a:custGeom>
          <a:solidFill>
            <a:srgbClr val="ED7D31">
              <a:tint val="7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341" tIns="25341" rIns="25341" bIns="25341" numCol="1" spcCol="1270" anchor="ctr" anchorCtr="0">
            <a:noAutofit/>
          </a:bodyPr>
          <a:lstStyle/>
          <a:p>
            <a:pPr lvl="0" algn="ctr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Sieving</a:t>
            </a:r>
            <a:endParaRPr lang="en-IN" sz="1400" kern="1200" dirty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6565085" y="1318290"/>
            <a:ext cx="1595758" cy="545194"/>
          </a:xfrm>
          <a:custGeom>
            <a:avLst/>
            <a:gdLst>
              <a:gd name="connsiteX0" fmla="*/ 0 w 1595758"/>
              <a:gd name="connsiteY0" fmla="*/ 90867 h 545194"/>
              <a:gd name="connsiteX1" fmla="*/ 90867 w 1595758"/>
              <a:gd name="connsiteY1" fmla="*/ 0 h 545194"/>
              <a:gd name="connsiteX2" fmla="*/ 1504891 w 1595758"/>
              <a:gd name="connsiteY2" fmla="*/ 0 h 545194"/>
              <a:gd name="connsiteX3" fmla="*/ 1595758 w 1595758"/>
              <a:gd name="connsiteY3" fmla="*/ 90867 h 545194"/>
              <a:gd name="connsiteX4" fmla="*/ 1595758 w 1595758"/>
              <a:gd name="connsiteY4" fmla="*/ 454327 h 545194"/>
              <a:gd name="connsiteX5" fmla="*/ 1504891 w 1595758"/>
              <a:gd name="connsiteY5" fmla="*/ 545194 h 545194"/>
              <a:gd name="connsiteX6" fmla="*/ 90867 w 1595758"/>
              <a:gd name="connsiteY6" fmla="*/ 545194 h 545194"/>
              <a:gd name="connsiteX7" fmla="*/ 0 w 1595758"/>
              <a:gd name="connsiteY7" fmla="*/ 454327 h 545194"/>
              <a:gd name="connsiteX8" fmla="*/ 0 w 1595758"/>
              <a:gd name="connsiteY8" fmla="*/ 90867 h 54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5758" h="545194">
                <a:moveTo>
                  <a:pt x="0" y="90867"/>
                </a:moveTo>
                <a:cubicBezTo>
                  <a:pt x="0" y="40683"/>
                  <a:pt x="40683" y="0"/>
                  <a:pt x="90867" y="0"/>
                </a:cubicBezTo>
                <a:lnTo>
                  <a:pt x="1504891" y="0"/>
                </a:lnTo>
                <a:cubicBezTo>
                  <a:pt x="1555075" y="0"/>
                  <a:pt x="1595758" y="40683"/>
                  <a:pt x="1595758" y="90867"/>
                </a:cubicBezTo>
                <a:lnTo>
                  <a:pt x="1595758" y="454327"/>
                </a:lnTo>
                <a:cubicBezTo>
                  <a:pt x="1595758" y="504511"/>
                  <a:pt x="1555075" y="545194"/>
                  <a:pt x="1504891" y="545194"/>
                </a:cubicBezTo>
                <a:lnTo>
                  <a:pt x="90867" y="545194"/>
                </a:lnTo>
                <a:cubicBezTo>
                  <a:pt x="40683" y="545194"/>
                  <a:pt x="0" y="504511"/>
                  <a:pt x="0" y="454327"/>
                </a:cubicBezTo>
                <a:lnTo>
                  <a:pt x="0" y="90867"/>
                </a:lnTo>
                <a:close/>
              </a:path>
            </a:pathLst>
          </a:custGeom>
          <a:solidFill>
            <a:srgbClr val="ED7D31">
              <a:tint val="8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5504" tIns="35504" rIns="35504" bIns="35504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Industrial screening equipment </a:t>
            </a:r>
            <a:endParaRPr lang="en-IN" sz="1400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2" name="Freeform 91"/>
          <p:cNvSpPr/>
          <p:nvPr/>
        </p:nvSpPr>
        <p:spPr>
          <a:xfrm>
            <a:off x="5035841" y="2633171"/>
            <a:ext cx="1383310" cy="336991"/>
          </a:xfrm>
          <a:custGeom>
            <a:avLst/>
            <a:gdLst>
              <a:gd name="connsiteX0" fmla="*/ 0 w 1383310"/>
              <a:gd name="connsiteY0" fmla="*/ 56166 h 336991"/>
              <a:gd name="connsiteX1" fmla="*/ 56166 w 1383310"/>
              <a:gd name="connsiteY1" fmla="*/ 0 h 336991"/>
              <a:gd name="connsiteX2" fmla="*/ 1327144 w 1383310"/>
              <a:gd name="connsiteY2" fmla="*/ 0 h 336991"/>
              <a:gd name="connsiteX3" fmla="*/ 1383310 w 1383310"/>
              <a:gd name="connsiteY3" fmla="*/ 56166 h 336991"/>
              <a:gd name="connsiteX4" fmla="*/ 1383310 w 1383310"/>
              <a:gd name="connsiteY4" fmla="*/ 280825 h 336991"/>
              <a:gd name="connsiteX5" fmla="*/ 1327144 w 1383310"/>
              <a:gd name="connsiteY5" fmla="*/ 336991 h 336991"/>
              <a:gd name="connsiteX6" fmla="*/ 56166 w 1383310"/>
              <a:gd name="connsiteY6" fmla="*/ 336991 h 336991"/>
              <a:gd name="connsiteX7" fmla="*/ 0 w 1383310"/>
              <a:gd name="connsiteY7" fmla="*/ 280825 h 336991"/>
              <a:gd name="connsiteX8" fmla="*/ 0 w 1383310"/>
              <a:gd name="connsiteY8" fmla="*/ 56166 h 33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3310" h="336991">
                <a:moveTo>
                  <a:pt x="0" y="56166"/>
                </a:moveTo>
                <a:cubicBezTo>
                  <a:pt x="0" y="25146"/>
                  <a:pt x="25146" y="0"/>
                  <a:pt x="56166" y="0"/>
                </a:cubicBezTo>
                <a:lnTo>
                  <a:pt x="1327144" y="0"/>
                </a:lnTo>
                <a:cubicBezTo>
                  <a:pt x="1358164" y="0"/>
                  <a:pt x="1383310" y="25146"/>
                  <a:pt x="1383310" y="56166"/>
                </a:cubicBezTo>
                <a:lnTo>
                  <a:pt x="1383310" y="280825"/>
                </a:lnTo>
                <a:cubicBezTo>
                  <a:pt x="1383310" y="311845"/>
                  <a:pt x="1358164" y="336991"/>
                  <a:pt x="1327144" y="336991"/>
                </a:cubicBezTo>
                <a:lnTo>
                  <a:pt x="56166" y="336991"/>
                </a:lnTo>
                <a:cubicBezTo>
                  <a:pt x="25146" y="336991"/>
                  <a:pt x="0" y="311845"/>
                  <a:pt x="0" y="280825"/>
                </a:cubicBezTo>
                <a:lnTo>
                  <a:pt x="0" y="56166"/>
                </a:lnTo>
                <a:close/>
              </a:path>
            </a:pathLst>
          </a:custGeom>
          <a:solidFill>
            <a:srgbClr val="ED7D31">
              <a:tint val="99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341" tIns="25341" rIns="25341" bIns="253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Size Reduction </a:t>
            </a:r>
            <a:endParaRPr lang="en-IN" sz="1400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3" name="Freeform 92"/>
          <p:cNvSpPr/>
          <p:nvPr/>
        </p:nvSpPr>
        <p:spPr>
          <a:xfrm>
            <a:off x="6640129" y="2001596"/>
            <a:ext cx="1596951" cy="592575"/>
          </a:xfrm>
          <a:custGeom>
            <a:avLst/>
            <a:gdLst>
              <a:gd name="connsiteX0" fmla="*/ 0 w 1596951"/>
              <a:gd name="connsiteY0" fmla="*/ 98764 h 592575"/>
              <a:gd name="connsiteX1" fmla="*/ 98764 w 1596951"/>
              <a:gd name="connsiteY1" fmla="*/ 0 h 592575"/>
              <a:gd name="connsiteX2" fmla="*/ 1498187 w 1596951"/>
              <a:gd name="connsiteY2" fmla="*/ 0 h 592575"/>
              <a:gd name="connsiteX3" fmla="*/ 1596951 w 1596951"/>
              <a:gd name="connsiteY3" fmla="*/ 98764 h 592575"/>
              <a:gd name="connsiteX4" fmla="*/ 1596951 w 1596951"/>
              <a:gd name="connsiteY4" fmla="*/ 493811 h 592575"/>
              <a:gd name="connsiteX5" fmla="*/ 1498187 w 1596951"/>
              <a:gd name="connsiteY5" fmla="*/ 592575 h 592575"/>
              <a:gd name="connsiteX6" fmla="*/ 98764 w 1596951"/>
              <a:gd name="connsiteY6" fmla="*/ 592575 h 592575"/>
              <a:gd name="connsiteX7" fmla="*/ 0 w 1596951"/>
              <a:gd name="connsiteY7" fmla="*/ 493811 h 592575"/>
              <a:gd name="connsiteX8" fmla="*/ 0 w 1596951"/>
              <a:gd name="connsiteY8" fmla="*/ 98764 h 59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6951" h="592575">
                <a:moveTo>
                  <a:pt x="0" y="98764"/>
                </a:moveTo>
                <a:cubicBezTo>
                  <a:pt x="0" y="44218"/>
                  <a:pt x="44218" y="0"/>
                  <a:pt x="98764" y="0"/>
                </a:cubicBezTo>
                <a:lnTo>
                  <a:pt x="1498187" y="0"/>
                </a:lnTo>
                <a:cubicBezTo>
                  <a:pt x="1552733" y="0"/>
                  <a:pt x="1596951" y="44218"/>
                  <a:pt x="1596951" y="98764"/>
                </a:cubicBezTo>
                <a:lnTo>
                  <a:pt x="1596951" y="493811"/>
                </a:lnTo>
                <a:cubicBezTo>
                  <a:pt x="1596951" y="548357"/>
                  <a:pt x="1552733" y="592575"/>
                  <a:pt x="1498187" y="592575"/>
                </a:cubicBezTo>
                <a:lnTo>
                  <a:pt x="98764" y="592575"/>
                </a:lnTo>
                <a:cubicBezTo>
                  <a:pt x="44218" y="592575"/>
                  <a:pt x="0" y="548357"/>
                  <a:pt x="0" y="493811"/>
                </a:cubicBezTo>
                <a:lnTo>
                  <a:pt x="0" y="98764"/>
                </a:lnTo>
                <a:close/>
              </a:path>
            </a:pathLst>
          </a:custGeom>
          <a:solidFill>
            <a:srgbClr val="ED7D31">
              <a:tint val="8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7817" tIns="37817" rIns="37817" bIns="37817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Primary/Coarse size reduction  </a:t>
            </a:r>
            <a:endParaRPr lang="en-IN" sz="1400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4" name="Freeform 93"/>
          <p:cNvSpPr/>
          <p:nvPr/>
        </p:nvSpPr>
        <p:spPr>
          <a:xfrm>
            <a:off x="6640129" y="2732283"/>
            <a:ext cx="1596951" cy="420325"/>
          </a:xfrm>
          <a:custGeom>
            <a:avLst/>
            <a:gdLst>
              <a:gd name="connsiteX0" fmla="*/ 0 w 1596951"/>
              <a:gd name="connsiteY0" fmla="*/ 70056 h 420325"/>
              <a:gd name="connsiteX1" fmla="*/ 70056 w 1596951"/>
              <a:gd name="connsiteY1" fmla="*/ 0 h 420325"/>
              <a:gd name="connsiteX2" fmla="*/ 1526895 w 1596951"/>
              <a:gd name="connsiteY2" fmla="*/ 0 h 420325"/>
              <a:gd name="connsiteX3" fmla="*/ 1596951 w 1596951"/>
              <a:gd name="connsiteY3" fmla="*/ 70056 h 420325"/>
              <a:gd name="connsiteX4" fmla="*/ 1596951 w 1596951"/>
              <a:gd name="connsiteY4" fmla="*/ 350269 h 420325"/>
              <a:gd name="connsiteX5" fmla="*/ 1526895 w 1596951"/>
              <a:gd name="connsiteY5" fmla="*/ 420325 h 420325"/>
              <a:gd name="connsiteX6" fmla="*/ 70056 w 1596951"/>
              <a:gd name="connsiteY6" fmla="*/ 420325 h 420325"/>
              <a:gd name="connsiteX7" fmla="*/ 0 w 1596951"/>
              <a:gd name="connsiteY7" fmla="*/ 350269 h 420325"/>
              <a:gd name="connsiteX8" fmla="*/ 0 w 1596951"/>
              <a:gd name="connsiteY8" fmla="*/ 70056 h 42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6951" h="420325">
                <a:moveTo>
                  <a:pt x="0" y="70056"/>
                </a:moveTo>
                <a:cubicBezTo>
                  <a:pt x="0" y="31365"/>
                  <a:pt x="31365" y="0"/>
                  <a:pt x="70056" y="0"/>
                </a:cubicBezTo>
                <a:lnTo>
                  <a:pt x="1526895" y="0"/>
                </a:lnTo>
                <a:cubicBezTo>
                  <a:pt x="1565586" y="0"/>
                  <a:pt x="1596951" y="31365"/>
                  <a:pt x="1596951" y="70056"/>
                </a:cubicBezTo>
                <a:lnTo>
                  <a:pt x="1596951" y="350269"/>
                </a:lnTo>
                <a:cubicBezTo>
                  <a:pt x="1596951" y="388960"/>
                  <a:pt x="1565586" y="420325"/>
                  <a:pt x="1526895" y="420325"/>
                </a:cubicBezTo>
                <a:lnTo>
                  <a:pt x="70056" y="420325"/>
                </a:lnTo>
                <a:cubicBezTo>
                  <a:pt x="31365" y="420325"/>
                  <a:pt x="0" y="388960"/>
                  <a:pt x="0" y="350269"/>
                </a:cubicBezTo>
                <a:lnTo>
                  <a:pt x="0" y="70056"/>
                </a:lnTo>
                <a:close/>
              </a:path>
            </a:pathLst>
          </a:custGeom>
          <a:solidFill>
            <a:srgbClr val="ED7D31">
              <a:tint val="8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9409" tIns="29409" rIns="29409" bIns="2940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Intermediate size reduction  </a:t>
            </a:r>
            <a:endParaRPr lang="en-IN" sz="1400" kern="1200" dirty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5" name="Freeform 94"/>
          <p:cNvSpPr/>
          <p:nvPr/>
        </p:nvSpPr>
        <p:spPr>
          <a:xfrm>
            <a:off x="6640129" y="3290720"/>
            <a:ext cx="1596951" cy="336991"/>
          </a:xfrm>
          <a:custGeom>
            <a:avLst/>
            <a:gdLst>
              <a:gd name="connsiteX0" fmla="*/ 0 w 1596951"/>
              <a:gd name="connsiteY0" fmla="*/ 56166 h 336991"/>
              <a:gd name="connsiteX1" fmla="*/ 56166 w 1596951"/>
              <a:gd name="connsiteY1" fmla="*/ 0 h 336991"/>
              <a:gd name="connsiteX2" fmla="*/ 1540785 w 1596951"/>
              <a:gd name="connsiteY2" fmla="*/ 0 h 336991"/>
              <a:gd name="connsiteX3" fmla="*/ 1596951 w 1596951"/>
              <a:gd name="connsiteY3" fmla="*/ 56166 h 336991"/>
              <a:gd name="connsiteX4" fmla="*/ 1596951 w 1596951"/>
              <a:gd name="connsiteY4" fmla="*/ 280825 h 336991"/>
              <a:gd name="connsiteX5" fmla="*/ 1540785 w 1596951"/>
              <a:gd name="connsiteY5" fmla="*/ 336991 h 336991"/>
              <a:gd name="connsiteX6" fmla="*/ 56166 w 1596951"/>
              <a:gd name="connsiteY6" fmla="*/ 336991 h 336991"/>
              <a:gd name="connsiteX7" fmla="*/ 0 w 1596951"/>
              <a:gd name="connsiteY7" fmla="*/ 280825 h 336991"/>
              <a:gd name="connsiteX8" fmla="*/ 0 w 1596951"/>
              <a:gd name="connsiteY8" fmla="*/ 56166 h 33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6951" h="336991">
                <a:moveTo>
                  <a:pt x="0" y="56166"/>
                </a:moveTo>
                <a:cubicBezTo>
                  <a:pt x="0" y="25146"/>
                  <a:pt x="25146" y="0"/>
                  <a:pt x="56166" y="0"/>
                </a:cubicBezTo>
                <a:lnTo>
                  <a:pt x="1540785" y="0"/>
                </a:lnTo>
                <a:cubicBezTo>
                  <a:pt x="1571805" y="0"/>
                  <a:pt x="1596951" y="25146"/>
                  <a:pt x="1596951" y="56166"/>
                </a:cubicBezTo>
                <a:lnTo>
                  <a:pt x="1596951" y="280825"/>
                </a:lnTo>
                <a:cubicBezTo>
                  <a:pt x="1596951" y="311845"/>
                  <a:pt x="1571805" y="336991"/>
                  <a:pt x="1540785" y="336991"/>
                </a:cubicBezTo>
                <a:lnTo>
                  <a:pt x="56166" y="336991"/>
                </a:lnTo>
                <a:cubicBezTo>
                  <a:pt x="25146" y="336991"/>
                  <a:pt x="0" y="311845"/>
                  <a:pt x="0" y="280825"/>
                </a:cubicBezTo>
                <a:lnTo>
                  <a:pt x="0" y="56166"/>
                </a:lnTo>
                <a:close/>
              </a:path>
            </a:pathLst>
          </a:custGeom>
          <a:solidFill>
            <a:srgbClr val="ED7D31">
              <a:tint val="8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341" tIns="25341" rIns="25341" bIns="253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Fine size reduction </a:t>
            </a:r>
            <a:endParaRPr lang="en-IN" sz="1400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6" name="Freeform 95"/>
          <p:cNvSpPr/>
          <p:nvPr/>
        </p:nvSpPr>
        <p:spPr>
          <a:xfrm>
            <a:off x="5035841" y="4507103"/>
            <a:ext cx="1351036" cy="336991"/>
          </a:xfrm>
          <a:custGeom>
            <a:avLst/>
            <a:gdLst>
              <a:gd name="connsiteX0" fmla="*/ 0 w 1351036"/>
              <a:gd name="connsiteY0" fmla="*/ 56166 h 336991"/>
              <a:gd name="connsiteX1" fmla="*/ 56166 w 1351036"/>
              <a:gd name="connsiteY1" fmla="*/ 0 h 336991"/>
              <a:gd name="connsiteX2" fmla="*/ 1294870 w 1351036"/>
              <a:gd name="connsiteY2" fmla="*/ 0 h 336991"/>
              <a:gd name="connsiteX3" fmla="*/ 1351036 w 1351036"/>
              <a:gd name="connsiteY3" fmla="*/ 56166 h 336991"/>
              <a:gd name="connsiteX4" fmla="*/ 1351036 w 1351036"/>
              <a:gd name="connsiteY4" fmla="*/ 280825 h 336991"/>
              <a:gd name="connsiteX5" fmla="*/ 1294870 w 1351036"/>
              <a:gd name="connsiteY5" fmla="*/ 336991 h 336991"/>
              <a:gd name="connsiteX6" fmla="*/ 56166 w 1351036"/>
              <a:gd name="connsiteY6" fmla="*/ 336991 h 336991"/>
              <a:gd name="connsiteX7" fmla="*/ 0 w 1351036"/>
              <a:gd name="connsiteY7" fmla="*/ 280825 h 336991"/>
              <a:gd name="connsiteX8" fmla="*/ 0 w 1351036"/>
              <a:gd name="connsiteY8" fmla="*/ 56166 h 33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1036" h="336991">
                <a:moveTo>
                  <a:pt x="0" y="56166"/>
                </a:moveTo>
                <a:cubicBezTo>
                  <a:pt x="0" y="25146"/>
                  <a:pt x="25146" y="0"/>
                  <a:pt x="56166" y="0"/>
                </a:cubicBezTo>
                <a:lnTo>
                  <a:pt x="1294870" y="0"/>
                </a:lnTo>
                <a:cubicBezTo>
                  <a:pt x="1325890" y="0"/>
                  <a:pt x="1351036" y="25146"/>
                  <a:pt x="1351036" y="56166"/>
                </a:cubicBezTo>
                <a:lnTo>
                  <a:pt x="1351036" y="280825"/>
                </a:lnTo>
                <a:cubicBezTo>
                  <a:pt x="1351036" y="311845"/>
                  <a:pt x="1325890" y="336991"/>
                  <a:pt x="1294870" y="336991"/>
                </a:cubicBezTo>
                <a:lnTo>
                  <a:pt x="56166" y="336991"/>
                </a:lnTo>
                <a:cubicBezTo>
                  <a:pt x="25146" y="336991"/>
                  <a:pt x="0" y="311845"/>
                  <a:pt x="0" y="280825"/>
                </a:cubicBezTo>
                <a:lnTo>
                  <a:pt x="0" y="56166"/>
                </a:lnTo>
                <a:close/>
              </a:path>
            </a:pathLst>
          </a:custGeom>
          <a:solidFill>
            <a:srgbClr val="ED7D31">
              <a:tint val="99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341" tIns="25341" rIns="25341" bIns="253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Separation </a:t>
            </a:r>
            <a:endParaRPr lang="en-IN" sz="1400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7" name="Freeform 96"/>
          <p:cNvSpPr/>
          <p:nvPr/>
        </p:nvSpPr>
        <p:spPr>
          <a:xfrm>
            <a:off x="6607855" y="3765822"/>
            <a:ext cx="1596951" cy="336991"/>
          </a:xfrm>
          <a:custGeom>
            <a:avLst/>
            <a:gdLst>
              <a:gd name="connsiteX0" fmla="*/ 0 w 1596951"/>
              <a:gd name="connsiteY0" fmla="*/ 56166 h 336991"/>
              <a:gd name="connsiteX1" fmla="*/ 56166 w 1596951"/>
              <a:gd name="connsiteY1" fmla="*/ 0 h 336991"/>
              <a:gd name="connsiteX2" fmla="*/ 1540785 w 1596951"/>
              <a:gd name="connsiteY2" fmla="*/ 0 h 336991"/>
              <a:gd name="connsiteX3" fmla="*/ 1596951 w 1596951"/>
              <a:gd name="connsiteY3" fmla="*/ 56166 h 336991"/>
              <a:gd name="connsiteX4" fmla="*/ 1596951 w 1596951"/>
              <a:gd name="connsiteY4" fmla="*/ 280825 h 336991"/>
              <a:gd name="connsiteX5" fmla="*/ 1540785 w 1596951"/>
              <a:gd name="connsiteY5" fmla="*/ 336991 h 336991"/>
              <a:gd name="connsiteX6" fmla="*/ 56166 w 1596951"/>
              <a:gd name="connsiteY6" fmla="*/ 336991 h 336991"/>
              <a:gd name="connsiteX7" fmla="*/ 0 w 1596951"/>
              <a:gd name="connsiteY7" fmla="*/ 280825 h 336991"/>
              <a:gd name="connsiteX8" fmla="*/ 0 w 1596951"/>
              <a:gd name="connsiteY8" fmla="*/ 56166 h 33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6951" h="336991">
                <a:moveTo>
                  <a:pt x="0" y="56166"/>
                </a:moveTo>
                <a:cubicBezTo>
                  <a:pt x="0" y="25146"/>
                  <a:pt x="25146" y="0"/>
                  <a:pt x="56166" y="0"/>
                </a:cubicBezTo>
                <a:lnTo>
                  <a:pt x="1540785" y="0"/>
                </a:lnTo>
                <a:cubicBezTo>
                  <a:pt x="1571805" y="0"/>
                  <a:pt x="1596951" y="25146"/>
                  <a:pt x="1596951" y="56166"/>
                </a:cubicBezTo>
                <a:lnTo>
                  <a:pt x="1596951" y="280825"/>
                </a:lnTo>
                <a:cubicBezTo>
                  <a:pt x="1596951" y="311845"/>
                  <a:pt x="1571805" y="336991"/>
                  <a:pt x="1540785" y="336991"/>
                </a:cubicBezTo>
                <a:lnTo>
                  <a:pt x="56166" y="336991"/>
                </a:lnTo>
                <a:cubicBezTo>
                  <a:pt x="25146" y="336991"/>
                  <a:pt x="0" y="311845"/>
                  <a:pt x="0" y="280825"/>
                </a:cubicBezTo>
                <a:lnTo>
                  <a:pt x="0" y="56166"/>
                </a:lnTo>
                <a:close/>
              </a:path>
            </a:pathLst>
          </a:custGeom>
          <a:solidFill>
            <a:srgbClr val="ED7D31">
              <a:tint val="8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341" tIns="25341" rIns="25341" bIns="253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Classification </a:t>
            </a:r>
            <a:endParaRPr lang="en-IN" sz="1400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8" name="Freeform 97"/>
          <p:cNvSpPr/>
          <p:nvPr/>
        </p:nvSpPr>
        <p:spPr>
          <a:xfrm>
            <a:off x="6607855" y="4240925"/>
            <a:ext cx="1721130" cy="430506"/>
          </a:xfrm>
          <a:custGeom>
            <a:avLst/>
            <a:gdLst>
              <a:gd name="connsiteX0" fmla="*/ 0 w 1721130"/>
              <a:gd name="connsiteY0" fmla="*/ 71752 h 430506"/>
              <a:gd name="connsiteX1" fmla="*/ 71752 w 1721130"/>
              <a:gd name="connsiteY1" fmla="*/ 0 h 430506"/>
              <a:gd name="connsiteX2" fmla="*/ 1649378 w 1721130"/>
              <a:gd name="connsiteY2" fmla="*/ 0 h 430506"/>
              <a:gd name="connsiteX3" fmla="*/ 1721130 w 1721130"/>
              <a:gd name="connsiteY3" fmla="*/ 71752 h 430506"/>
              <a:gd name="connsiteX4" fmla="*/ 1721130 w 1721130"/>
              <a:gd name="connsiteY4" fmla="*/ 358754 h 430506"/>
              <a:gd name="connsiteX5" fmla="*/ 1649378 w 1721130"/>
              <a:gd name="connsiteY5" fmla="*/ 430506 h 430506"/>
              <a:gd name="connsiteX6" fmla="*/ 71752 w 1721130"/>
              <a:gd name="connsiteY6" fmla="*/ 430506 h 430506"/>
              <a:gd name="connsiteX7" fmla="*/ 0 w 1721130"/>
              <a:gd name="connsiteY7" fmla="*/ 358754 h 430506"/>
              <a:gd name="connsiteX8" fmla="*/ 0 w 1721130"/>
              <a:gd name="connsiteY8" fmla="*/ 71752 h 430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1130" h="430506">
                <a:moveTo>
                  <a:pt x="0" y="71752"/>
                </a:moveTo>
                <a:cubicBezTo>
                  <a:pt x="0" y="32124"/>
                  <a:pt x="32124" y="0"/>
                  <a:pt x="71752" y="0"/>
                </a:cubicBezTo>
                <a:lnTo>
                  <a:pt x="1649378" y="0"/>
                </a:lnTo>
                <a:cubicBezTo>
                  <a:pt x="1689006" y="0"/>
                  <a:pt x="1721130" y="32124"/>
                  <a:pt x="1721130" y="71752"/>
                </a:cubicBezTo>
                <a:lnTo>
                  <a:pt x="1721130" y="358754"/>
                </a:lnTo>
                <a:cubicBezTo>
                  <a:pt x="1721130" y="398382"/>
                  <a:pt x="1689006" y="430506"/>
                  <a:pt x="1649378" y="430506"/>
                </a:cubicBezTo>
                <a:lnTo>
                  <a:pt x="71752" y="430506"/>
                </a:lnTo>
                <a:cubicBezTo>
                  <a:pt x="32124" y="430506"/>
                  <a:pt x="0" y="398382"/>
                  <a:pt x="0" y="358754"/>
                </a:cubicBezTo>
                <a:lnTo>
                  <a:pt x="0" y="71752"/>
                </a:lnTo>
                <a:close/>
              </a:path>
            </a:pathLst>
          </a:custGeom>
          <a:solidFill>
            <a:srgbClr val="ED7D31">
              <a:tint val="8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9906" tIns="29906" rIns="29906" bIns="29906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Solid-Liquid separation </a:t>
            </a:r>
            <a:endParaRPr lang="en-IN" sz="1400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9" name="Freeform 98"/>
          <p:cNvSpPr/>
          <p:nvPr/>
        </p:nvSpPr>
        <p:spPr>
          <a:xfrm>
            <a:off x="9875831" y="4050131"/>
            <a:ext cx="1104889" cy="336991"/>
          </a:xfrm>
          <a:custGeom>
            <a:avLst/>
            <a:gdLst>
              <a:gd name="connsiteX0" fmla="*/ 0 w 1104889"/>
              <a:gd name="connsiteY0" fmla="*/ 56166 h 336991"/>
              <a:gd name="connsiteX1" fmla="*/ 56166 w 1104889"/>
              <a:gd name="connsiteY1" fmla="*/ 0 h 336991"/>
              <a:gd name="connsiteX2" fmla="*/ 1048723 w 1104889"/>
              <a:gd name="connsiteY2" fmla="*/ 0 h 336991"/>
              <a:gd name="connsiteX3" fmla="*/ 1104889 w 1104889"/>
              <a:gd name="connsiteY3" fmla="*/ 56166 h 336991"/>
              <a:gd name="connsiteX4" fmla="*/ 1104889 w 1104889"/>
              <a:gd name="connsiteY4" fmla="*/ 280825 h 336991"/>
              <a:gd name="connsiteX5" fmla="*/ 1048723 w 1104889"/>
              <a:gd name="connsiteY5" fmla="*/ 336991 h 336991"/>
              <a:gd name="connsiteX6" fmla="*/ 56166 w 1104889"/>
              <a:gd name="connsiteY6" fmla="*/ 336991 h 336991"/>
              <a:gd name="connsiteX7" fmla="*/ 0 w 1104889"/>
              <a:gd name="connsiteY7" fmla="*/ 280825 h 336991"/>
              <a:gd name="connsiteX8" fmla="*/ 0 w 1104889"/>
              <a:gd name="connsiteY8" fmla="*/ 56166 h 33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889" h="336991">
                <a:moveTo>
                  <a:pt x="0" y="56166"/>
                </a:moveTo>
                <a:cubicBezTo>
                  <a:pt x="0" y="25146"/>
                  <a:pt x="25146" y="0"/>
                  <a:pt x="56166" y="0"/>
                </a:cubicBezTo>
                <a:lnTo>
                  <a:pt x="1048723" y="0"/>
                </a:lnTo>
                <a:cubicBezTo>
                  <a:pt x="1079743" y="0"/>
                  <a:pt x="1104889" y="25146"/>
                  <a:pt x="1104889" y="56166"/>
                </a:cubicBezTo>
                <a:lnTo>
                  <a:pt x="1104889" y="280825"/>
                </a:lnTo>
                <a:cubicBezTo>
                  <a:pt x="1104889" y="311845"/>
                  <a:pt x="1079743" y="336991"/>
                  <a:pt x="1048723" y="336991"/>
                </a:cubicBezTo>
                <a:lnTo>
                  <a:pt x="56166" y="336991"/>
                </a:lnTo>
                <a:cubicBezTo>
                  <a:pt x="25146" y="336991"/>
                  <a:pt x="0" y="311845"/>
                  <a:pt x="0" y="280825"/>
                </a:cubicBezTo>
                <a:lnTo>
                  <a:pt x="0" y="56166"/>
                </a:lnTo>
                <a:close/>
              </a:path>
            </a:pathLst>
          </a:custGeom>
          <a:solidFill>
            <a:srgbClr val="ED7D31">
              <a:tint val="7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341" tIns="25341" rIns="25341" bIns="253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Sedimentation </a:t>
            </a:r>
            <a:endParaRPr lang="en-IN" sz="1400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0" name="Freeform 99"/>
          <p:cNvSpPr/>
          <p:nvPr/>
        </p:nvSpPr>
        <p:spPr>
          <a:xfrm>
            <a:off x="9875831" y="4525233"/>
            <a:ext cx="1104889" cy="336991"/>
          </a:xfrm>
          <a:custGeom>
            <a:avLst/>
            <a:gdLst>
              <a:gd name="connsiteX0" fmla="*/ 0 w 1104889"/>
              <a:gd name="connsiteY0" fmla="*/ 56166 h 336991"/>
              <a:gd name="connsiteX1" fmla="*/ 56166 w 1104889"/>
              <a:gd name="connsiteY1" fmla="*/ 0 h 336991"/>
              <a:gd name="connsiteX2" fmla="*/ 1048723 w 1104889"/>
              <a:gd name="connsiteY2" fmla="*/ 0 h 336991"/>
              <a:gd name="connsiteX3" fmla="*/ 1104889 w 1104889"/>
              <a:gd name="connsiteY3" fmla="*/ 56166 h 336991"/>
              <a:gd name="connsiteX4" fmla="*/ 1104889 w 1104889"/>
              <a:gd name="connsiteY4" fmla="*/ 280825 h 336991"/>
              <a:gd name="connsiteX5" fmla="*/ 1048723 w 1104889"/>
              <a:gd name="connsiteY5" fmla="*/ 336991 h 336991"/>
              <a:gd name="connsiteX6" fmla="*/ 56166 w 1104889"/>
              <a:gd name="connsiteY6" fmla="*/ 336991 h 336991"/>
              <a:gd name="connsiteX7" fmla="*/ 0 w 1104889"/>
              <a:gd name="connsiteY7" fmla="*/ 280825 h 336991"/>
              <a:gd name="connsiteX8" fmla="*/ 0 w 1104889"/>
              <a:gd name="connsiteY8" fmla="*/ 56166 h 33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889" h="336991">
                <a:moveTo>
                  <a:pt x="0" y="56166"/>
                </a:moveTo>
                <a:cubicBezTo>
                  <a:pt x="0" y="25146"/>
                  <a:pt x="25146" y="0"/>
                  <a:pt x="56166" y="0"/>
                </a:cubicBezTo>
                <a:lnTo>
                  <a:pt x="1048723" y="0"/>
                </a:lnTo>
                <a:cubicBezTo>
                  <a:pt x="1079743" y="0"/>
                  <a:pt x="1104889" y="25146"/>
                  <a:pt x="1104889" y="56166"/>
                </a:cubicBezTo>
                <a:lnTo>
                  <a:pt x="1104889" y="280825"/>
                </a:lnTo>
                <a:cubicBezTo>
                  <a:pt x="1104889" y="311845"/>
                  <a:pt x="1079743" y="336991"/>
                  <a:pt x="1048723" y="336991"/>
                </a:cubicBezTo>
                <a:lnTo>
                  <a:pt x="56166" y="336991"/>
                </a:lnTo>
                <a:cubicBezTo>
                  <a:pt x="25146" y="336991"/>
                  <a:pt x="0" y="311845"/>
                  <a:pt x="0" y="280825"/>
                </a:cubicBezTo>
                <a:lnTo>
                  <a:pt x="0" y="56166"/>
                </a:lnTo>
                <a:close/>
              </a:path>
            </a:pathLst>
          </a:custGeom>
          <a:solidFill>
            <a:srgbClr val="ED7D31">
              <a:tint val="7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341" tIns="25341" rIns="25341" bIns="253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Flotation</a:t>
            </a:r>
            <a:endParaRPr lang="en-IN" sz="1400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8549964" y="3562599"/>
            <a:ext cx="1104889" cy="792000"/>
          </a:xfrm>
          <a:custGeom>
            <a:avLst/>
            <a:gdLst>
              <a:gd name="connsiteX0" fmla="*/ 0 w 1104889"/>
              <a:gd name="connsiteY0" fmla="*/ 132003 h 792000"/>
              <a:gd name="connsiteX1" fmla="*/ 132003 w 1104889"/>
              <a:gd name="connsiteY1" fmla="*/ 0 h 792000"/>
              <a:gd name="connsiteX2" fmla="*/ 972886 w 1104889"/>
              <a:gd name="connsiteY2" fmla="*/ 0 h 792000"/>
              <a:gd name="connsiteX3" fmla="*/ 1104889 w 1104889"/>
              <a:gd name="connsiteY3" fmla="*/ 132003 h 792000"/>
              <a:gd name="connsiteX4" fmla="*/ 1104889 w 1104889"/>
              <a:gd name="connsiteY4" fmla="*/ 659997 h 792000"/>
              <a:gd name="connsiteX5" fmla="*/ 972886 w 1104889"/>
              <a:gd name="connsiteY5" fmla="*/ 792000 h 792000"/>
              <a:gd name="connsiteX6" fmla="*/ 132003 w 1104889"/>
              <a:gd name="connsiteY6" fmla="*/ 792000 h 792000"/>
              <a:gd name="connsiteX7" fmla="*/ 0 w 1104889"/>
              <a:gd name="connsiteY7" fmla="*/ 659997 h 792000"/>
              <a:gd name="connsiteX8" fmla="*/ 0 w 1104889"/>
              <a:gd name="connsiteY8" fmla="*/ 132003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889" h="792000">
                <a:moveTo>
                  <a:pt x="0" y="132003"/>
                </a:moveTo>
                <a:cubicBezTo>
                  <a:pt x="0" y="59100"/>
                  <a:pt x="59100" y="0"/>
                  <a:pt x="132003" y="0"/>
                </a:cubicBezTo>
                <a:lnTo>
                  <a:pt x="972886" y="0"/>
                </a:lnTo>
                <a:cubicBezTo>
                  <a:pt x="1045789" y="0"/>
                  <a:pt x="1104889" y="59100"/>
                  <a:pt x="1104889" y="132003"/>
                </a:cubicBezTo>
                <a:lnTo>
                  <a:pt x="1104889" y="659997"/>
                </a:lnTo>
                <a:cubicBezTo>
                  <a:pt x="1104889" y="732900"/>
                  <a:pt x="1045789" y="792000"/>
                  <a:pt x="972886" y="792000"/>
                </a:cubicBezTo>
                <a:lnTo>
                  <a:pt x="132003" y="792000"/>
                </a:lnTo>
                <a:cubicBezTo>
                  <a:pt x="59100" y="792000"/>
                  <a:pt x="0" y="732900"/>
                  <a:pt x="0" y="659997"/>
                </a:cubicBezTo>
                <a:lnTo>
                  <a:pt x="0" y="132003"/>
                </a:lnTo>
                <a:close/>
              </a:path>
            </a:pathLst>
          </a:custGeom>
          <a:solidFill>
            <a:srgbClr val="ED7D31">
              <a:tint val="8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552" tIns="47552" rIns="47552" bIns="47552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Dynamics of particle in liquid medium </a:t>
            </a:r>
            <a:endParaRPr lang="en-IN" sz="1400" kern="1200" dirty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2" name="Freeform 101"/>
          <p:cNvSpPr/>
          <p:nvPr/>
        </p:nvSpPr>
        <p:spPr>
          <a:xfrm>
            <a:off x="6607855" y="5274152"/>
            <a:ext cx="1596951" cy="336991"/>
          </a:xfrm>
          <a:custGeom>
            <a:avLst/>
            <a:gdLst>
              <a:gd name="connsiteX0" fmla="*/ 0 w 1596951"/>
              <a:gd name="connsiteY0" fmla="*/ 56166 h 336991"/>
              <a:gd name="connsiteX1" fmla="*/ 56166 w 1596951"/>
              <a:gd name="connsiteY1" fmla="*/ 0 h 336991"/>
              <a:gd name="connsiteX2" fmla="*/ 1540785 w 1596951"/>
              <a:gd name="connsiteY2" fmla="*/ 0 h 336991"/>
              <a:gd name="connsiteX3" fmla="*/ 1596951 w 1596951"/>
              <a:gd name="connsiteY3" fmla="*/ 56166 h 336991"/>
              <a:gd name="connsiteX4" fmla="*/ 1596951 w 1596951"/>
              <a:gd name="connsiteY4" fmla="*/ 280825 h 336991"/>
              <a:gd name="connsiteX5" fmla="*/ 1540785 w 1596951"/>
              <a:gd name="connsiteY5" fmla="*/ 336991 h 336991"/>
              <a:gd name="connsiteX6" fmla="*/ 56166 w 1596951"/>
              <a:gd name="connsiteY6" fmla="*/ 336991 h 336991"/>
              <a:gd name="connsiteX7" fmla="*/ 0 w 1596951"/>
              <a:gd name="connsiteY7" fmla="*/ 280825 h 336991"/>
              <a:gd name="connsiteX8" fmla="*/ 0 w 1596951"/>
              <a:gd name="connsiteY8" fmla="*/ 56166 h 33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6951" h="336991">
                <a:moveTo>
                  <a:pt x="0" y="56166"/>
                </a:moveTo>
                <a:cubicBezTo>
                  <a:pt x="0" y="25146"/>
                  <a:pt x="25146" y="0"/>
                  <a:pt x="56166" y="0"/>
                </a:cubicBezTo>
                <a:lnTo>
                  <a:pt x="1540785" y="0"/>
                </a:lnTo>
                <a:cubicBezTo>
                  <a:pt x="1571805" y="0"/>
                  <a:pt x="1596951" y="25146"/>
                  <a:pt x="1596951" y="56166"/>
                </a:cubicBezTo>
                <a:lnTo>
                  <a:pt x="1596951" y="280825"/>
                </a:lnTo>
                <a:cubicBezTo>
                  <a:pt x="1596951" y="311845"/>
                  <a:pt x="1571805" y="336991"/>
                  <a:pt x="1540785" y="336991"/>
                </a:cubicBezTo>
                <a:lnTo>
                  <a:pt x="56166" y="336991"/>
                </a:lnTo>
                <a:cubicBezTo>
                  <a:pt x="25146" y="336991"/>
                  <a:pt x="0" y="311845"/>
                  <a:pt x="0" y="280825"/>
                </a:cubicBezTo>
                <a:lnTo>
                  <a:pt x="0" y="56166"/>
                </a:lnTo>
                <a:close/>
              </a:path>
            </a:pathLst>
          </a:custGeom>
          <a:solidFill>
            <a:srgbClr val="00B050"/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341" tIns="25341" rIns="25341" bIns="253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Solid-Gas separation </a:t>
            </a:r>
            <a:endParaRPr lang="en-IN" sz="1400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3" name="Freeform 102"/>
          <p:cNvSpPr/>
          <p:nvPr/>
        </p:nvSpPr>
        <p:spPr>
          <a:xfrm>
            <a:off x="9751652" y="5000336"/>
            <a:ext cx="1104889" cy="409521"/>
          </a:xfrm>
          <a:custGeom>
            <a:avLst/>
            <a:gdLst>
              <a:gd name="connsiteX0" fmla="*/ 0 w 1104889"/>
              <a:gd name="connsiteY0" fmla="*/ 68255 h 409521"/>
              <a:gd name="connsiteX1" fmla="*/ 68255 w 1104889"/>
              <a:gd name="connsiteY1" fmla="*/ 0 h 409521"/>
              <a:gd name="connsiteX2" fmla="*/ 1036634 w 1104889"/>
              <a:gd name="connsiteY2" fmla="*/ 0 h 409521"/>
              <a:gd name="connsiteX3" fmla="*/ 1104889 w 1104889"/>
              <a:gd name="connsiteY3" fmla="*/ 68255 h 409521"/>
              <a:gd name="connsiteX4" fmla="*/ 1104889 w 1104889"/>
              <a:gd name="connsiteY4" fmla="*/ 341266 h 409521"/>
              <a:gd name="connsiteX5" fmla="*/ 1036634 w 1104889"/>
              <a:gd name="connsiteY5" fmla="*/ 409521 h 409521"/>
              <a:gd name="connsiteX6" fmla="*/ 68255 w 1104889"/>
              <a:gd name="connsiteY6" fmla="*/ 409521 h 409521"/>
              <a:gd name="connsiteX7" fmla="*/ 0 w 1104889"/>
              <a:gd name="connsiteY7" fmla="*/ 341266 h 409521"/>
              <a:gd name="connsiteX8" fmla="*/ 0 w 1104889"/>
              <a:gd name="connsiteY8" fmla="*/ 68255 h 40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889" h="409521">
                <a:moveTo>
                  <a:pt x="0" y="68255"/>
                </a:moveTo>
                <a:cubicBezTo>
                  <a:pt x="0" y="30559"/>
                  <a:pt x="30559" y="0"/>
                  <a:pt x="68255" y="0"/>
                </a:cubicBezTo>
                <a:lnTo>
                  <a:pt x="1036634" y="0"/>
                </a:lnTo>
                <a:cubicBezTo>
                  <a:pt x="1074330" y="0"/>
                  <a:pt x="1104889" y="30559"/>
                  <a:pt x="1104889" y="68255"/>
                </a:cubicBezTo>
                <a:lnTo>
                  <a:pt x="1104889" y="341266"/>
                </a:lnTo>
                <a:cubicBezTo>
                  <a:pt x="1104889" y="378962"/>
                  <a:pt x="1074330" y="409521"/>
                  <a:pt x="1036634" y="409521"/>
                </a:cubicBezTo>
                <a:lnTo>
                  <a:pt x="68255" y="409521"/>
                </a:lnTo>
                <a:cubicBezTo>
                  <a:pt x="30559" y="409521"/>
                  <a:pt x="0" y="378962"/>
                  <a:pt x="0" y="341266"/>
                </a:cubicBezTo>
                <a:lnTo>
                  <a:pt x="0" y="68255"/>
                </a:lnTo>
                <a:close/>
              </a:path>
            </a:pathLst>
          </a:custGeom>
          <a:solidFill>
            <a:srgbClr val="00B050"/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8881" tIns="28881" rIns="28881" bIns="2888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Miscellaneous methods</a:t>
            </a:r>
            <a:endParaRPr lang="en-IN" sz="1400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4" name="Freeform 103"/>
          <p:cNvSpPr/>
          <p:nvPr/>
        </p:nvSpPr>
        <p:spPr>
          <a:xfrm>
            <a:off x="9751652" y="5547969"/>
            <a:ext cx="1104889" cy="336991"/>
          </a:xfrm>
          <a:custGeom>
            <a:avLst/>
            <a:gdLst>
              <a:gd name="connsiteX0" fmla="*/ 0 w 1104889"/>
              <a:gd name="connsiteY0" fmla="*/ 56166 h 336991"/>
              <a:gd name="connsiteX1" fmla="*/ 56166 w 1104889"/>
              <a:gd name="connsiteY1" fmla="*/ 0 h 336991"/>
              <a:gd name="connsiteX2" fmla="*/ 1048723 w 1104889"/>
              <a:gd name="connsiteY2" fmla="*/ 0 h 336991"/>
              <a:gd name="connsiteX3" fmla="*/ 1104889 w 1104889"/>
              <a:gd name="connsiteY3" fmla="*/ 56166 h 336991"/>
              <a:gd name="connsiteX4" fmla="*/ 1104889 w 1104889"/>
              <a:gd name="connsiteY4" fmla="*/ 280825 h 336991"/>
              <a:gd name="connsiteX5" fmla="*/ 1048723 w 1104889"/>
              <a:gd name="connsiteY5" fmla="*/ 336991 h 336991"/>
              <a:gd name="connsiteX6" fmla="*/ 56166 w 1104889"/>
              <a:gd name="connsiteY6" fmla="*/ 336991 h 336991"/>
              <a:gd name="connsiteX7" fmla="*/ 0 w 1104889"/>
              <a:gd name="connsiteY7" fmla="*/ 280825 h 336991"/>
              <a:gd name="connsiteX8" fmla="*/ 0 w 1104889"/>
              <a:gd name="connsiteY8" fmla="*/ 56166 h 33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889" h="336991">
                <a:moveTo>
                  <a:pt x="0" y="56166"/>
                </a:moveTo>
                <a:cubicBezTo>
                  <a:pt x="0" y="25146"/>
                  <a:pt x="25146" y="0"/>
                  <a:pt x="56166" y="0"/>
                </a:cubicBezTo>
                <a:lnTo>
                  <a:pt x="1048723" y="0"/>
                </a:lnTo>
                <a:cubicBezTo>
                  <a:pt x="1079743" y="0"/>
                  <a:pt x="1104889" y="25146"/>
                  <a:pt x="1104889" y="56166"/>
                </a:cubicBezTo>
                <a:lnTo>
                  <a:pt x="1104889" y="280825"/>
                </a:lnTo>
                <a:cubicBezTo>
                  <a:pt x="1104889" y="311845"/>
                  <a:pt x="1079743" y="336991"/>
                  <a:pt x="1048723" y="336991"/>
                </a:cubicBezTo>
                <a:lnTo>
                  <a:pt x="56166" y="336991"/>
                </a:lnTo>
                <a:cubicBezTo>
                  <a:pt x="25146" y="336991"/>
                  <a:pt x="0" y="311845"/>
                  <a:pt x="0" y="280825"/>
                </a:cubicBezTo>
                <a:lnTo>
                  <a:pt x="0" y="56166"/>
                </a:lnTo>
                <a:close/>
              </a:path>
            </a:pathLst>
          </a:custGeom>
          <a:solidFill>
            <a:srgbClr val="00B050"/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341" tIns="25341" rIns="25341" bIns="253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Fluidization </a:t>
            </a:r>
            <a:endParaRPr lang="en-IN" sz="1400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5" name="Freeform 104"/>
          <p:cNvSpPr/>
          <p:nvPr/>
        </p:nvSpPr>
        <p:spPr>
          <a:xfrm>
            <a:off x="8490576" y="5570773"/>
            <a:ext cx="1104889" cy="719998"/>
          </a:xfrm>
          <a:custGeom>
            <a:avLst/>
            <a:gdLst>
              <a:gd name="connsiteX0" fmla="*/ 0 w 1104889"/>
              <a:gd name="connsiteY0" fmla="*/ 120002 h 719998"/>
              <a:gd name="connsiteX1" fmla="*/ 120002 w 1104889"/>
              <a:gd name="connsiteY1" fmla="*/ 0 h 719998"/>
              <a:gd name="connsiteX2" fmla="*/ 984887 w 1104889"/>
              <a:gd name="connsiteY2" fmla="*/ 0 h 719998"/>
              <a:gd name="connsiteX3" fmla="*/ 1104889 w 1104889"/>
              <a:gd name="connsiteY3" fmla="*/ 120002 h 719998"/>
              <a:gd name="connsiteX4" fmla="*/ 1104889 w 1104889"/>
              <a:gd name="connsiteY4" fmla="*/ 599996 h 719998"/>
              <a:gd name="connsiteX5" fmla="*/ 984887 w 1104889"/>
              <a:gd name="connsiteY5" fmla="*/ 719998 h 719998"/>
              <a:gd name="connsiteX6" fmla="*/ 120002 w 1104889"/>
              <a:gd name="connsiteY6" fmla="*/ 719998 h 719998"/>
              <a:gd name="connsiteX7" fmla="*/ 0 w 1104889"/>
              <a:gd name="connsiteY7" fmla="*/ 599996 h 719998"/>
              <a:gd name="connsiteX8" fmla="*/ 0 w 1104889"/>
              <a:gd name="connsiteY8" fmla="*/ 120002 h 71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889" h="719998">
                <a:moveTo>
                  <a:pt x="0" y="120002"/>
                </a:moveTo>
                <a:cubicBezTo>
                  <a:pt x="0" y="53727"/>
                  <a:pt x="53727" y="0"/>
                  <a:pt x="120002" y="0"/>
                </a:cubicBezTo>
                <a:lnTo>
                  <a:pt x="984887" y="0"/>
                </a:lnTo>
                <a:cubicBezTo>
                  <a:pt x="1051162" y="0"/>
                  <a:pt x="1104889" y="53727"/>
                  <a:pt x="1104889" y="120002"/>
                </a:cubicBezTo>
                <a:lnTo>
                  <a:pt x="1104889" y="599996"/>
                </a:lnTo>
                <a:cubicBezTo>
                  <a:pt x="1104889" y="666271"/>
                  <a:pt x="1051162" y="719998"/>
                  <a:pt x="984887" y="719998"/>
                </a:cubicBezTo>
                <a:lnTo>
                  <a:pt x="120002" y="719998"/>
                </a:lnTo>
                <a:cubicBezTo>
                  <a:pt x="53727" y="719998"/>
                  <a:pt x="0" y="666271"/>
                  <a:pt x="0" y="599996"/>
                </a:cubicBezTo>
                <a:lnTo>
                  <a:pt x="0" y="120002"/>
                </a:lnTo>
                <a:close/>
              </a:path>
            </a:pathLst>
          </a:custGeom>
          <a:solidFill>
            <a:srgbClr val="00B050"/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4037" tIns="44037" rIns="44037" bIns="44037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Dynamics of particle in gas medium </a:t>
            </a:r>
            <a:endParaRPr lang="en-IN" sz="1400" kern="1200" dirty="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" name="Freeform 105"/>
          <p:cNvSpPr/>
          <p:nvPr/>
        </p:nvSpPr>
        <p:spPr>
          <a:xfrm>
            <a:off x="5035841" y="5767243"/>
            <a:ext cx="1382956" cy="726404"/>
          </a:xfrm>
          <a:custGeom>
            <a:avLst/>
            <a:gdLst>
              <a:gd name="connsiteX0" fmla="*/ 0 w 1382956"/>
              <a:gd name="connsiteY0" fmla="*/ 121070 h 726404"/>
              <a:gd name="connsiteX1" fmla="*/ 121070 w 1382956"/>
              <a:gd name="connsiteY1" fmla="*/ 0 h 726404"/>
              <a:gd name="connsiteX2" fmla="*/ 1261886 w 1382956"/>
              <a:gd name="connsiteY2" fmla="*/ 0 h 726404"/>
              <a:gd name="connsiteX3" fmla="*/ 1382956 w 1382956"/>
              <a:gd name="connsiteY3" fmla="*/ 121070 h 726404"/>
              <a:gd name="connsiteX4" fmla="*/ 1382956 w 1382956"/>
              <a:gd name="connsiteY4" fmla="*/ 605334 h 726404"/>
              <a:gd name="connsiteX5" fmla="*/ 1261886 w 1382956"/>
              <a:gd name="connsiteY5" fmla="*/ 726404 h 726404"/>
              <a:gd name="connsiteX6" fmla="*/ 121070 w 1382956"/>
              <a:gd name="connsiteY6" fmla="*/ 726404 h 726404"/>
              <a:gd name="connsiteX7" fmla="*/ 0 w 1382956"/>
              <a:gd name="connsiteY7" fmla="*/ 605334 h 726404"/>
              <a:gd name="connsiteX8" fmla="*/ 0 w 1382956"/>
              <a:gd name="connsiteY8" fmla="*/ 121070 h 726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2956" h="726404">
                <a:moveTo>
                  <a:pt x="0" y="121070"/>
                </a:moveTo>
                <a:cubicBezTo>
                  <a:pt x="0" y="54205"/>
                  <a:pt x="54205" y="0"/>
                  <a:pt x="121070" y="0"/>
                </a:cubicBezTo>
                <a:lnTo>
                  <a:pt x="1261886" y="0"/>
                </a:lnTo>
                <a:cubicBezTo>
                  <a:pt x="1328751" y="0"/>
                  <a:pt x="1382956" y="54205"/>
                  <a:pt x="1382956" y="121070"/>
                </a:cubicBezTo>
                <a:lnTo>
                  <a:pt x="1382956" y="605334"/>
                </a:lnTo>
                <a:cubicBezTo>
                  <a:pt x="1382956" y="672199"/>
                  <a:pt x="1328751" y="726404"/>
                  <a:pt x="1261886" y="726404"/>
                </a:cubicBezTo>
                <a:lnTo>
                  <a:pt x="121070" y="726404"/>
                </a:lnTo>
                <a:cubicBezTo>
                  <a:pt x="54205" y="726404"/>
                  <a:pt x="0" y="672199"/>
                  <a:pt x="0" y="605334"/>
                </a:cubicBezTo>
                <a:lnTo>
                  <a:pt x="0" y="121070"/>
                </a:lnTo>
                <a:close/>
              </a:path>
            </a:pathLst>
          </a:custGeom>
          <a:solidFill>
            <a:srgbClr val="008000"/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4350" tIns="44350" rIns="44350" bIns="4435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Storage, Handling and Transport of Solids  </a:t>
            </a:r>
            <a:endParaRPr lang="en-IN" sz="1400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7" name="Freeform 106"/>
          <p:cNvSpPr/>
          <p:nvPr/>
        </p:nvSpPr>
        <p:spPr>
          <a:xfrm>
            <a:off x="6639776" y="5749255"/>
            <a:ext cx="1596951" cy="336991"/>
          </a:xfrm>
          <a:custGeom>
            <a:avLst/>
            <a:gdLst>
              <a:gd name="connsiteX0" fmla="*/ 0 w 1596951"/>
              <a:gd name="connsiteY0" fmla="*/ 56166 h 336991"/>
              <a:gd name="connsiteX1" fmla="*/ 56166 w 1596951"/>
              <a:gd name="connsiteY1" fmla="*/ 0 h 336991"/>
              <a:gd name="connsiteX2" fmla="*/ 1540785 w 1596951"/>
              <a:gd name="connsiteY2" fmla="*/ 0 h 336991"/>
              <a:gd name="connsiteX3" fmla="*/ 1596951 w 1596951"/>
              <a:gd name="connsiteY3" fmla="*/ 56166 h 336991"/>
              <a:gd name="connsiteX4" fmla="*/ 1596951 w 1596951"/>
              <a:gd name="connsiteY4" fmla="*/ 280825 h 336991"/>
              <a:gd name="connsiteX5" fmla="*/ 1540785 w 1596951"/>
              <a:gd name="connsiteY5" fmla="*/ 336991 h 336991"/>
              <a:gd name="connsiteX6" fmla="*/ 56166 w 1596951"/>
              <a:gd name="connsiteY6" fmla="*/ 336991 h 336991"/>
              <a:gd name="connsiteX7" fmla="*/ 0 w 1596951"/>
              <a:gd name="connsiteY7" fmla="*/ 280825 h 336991"/>
              <a:gd name="connsiteX8" fmla="*/ 0 w 1596951"/>
              <a:gd name="connsiteY8" fmla="*/ 56166 h 33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6951" h="336991">
                <a:moveTo>
                  <a:pt x="0" y="56166"/>
                </a:moveTo>
                <a:cubicBezTo>
                  <a:pt x="0" y="25146"/>
                  <a:pt x="25146" y="0"/>
                  <a:pt x="56166" y="0"/>
                </a:cubicBezTo>
                <a:lnTo>
                  <a:pt x="1540785" y="0"/>
                </a:lnTo>
                <a:cubicBezTo>
                  <a:pt x="1571805" y="0"/>
                  <a:pt x="1596951" y="25146"/>
                  <a:pt x="1596951" y="56166"/>
                </a:cubicBezTo>
                <a:lnTo>
                  <a:pt x="1596951" y="280825"/>
                </a:lnTo>
                <a:cubicBezTo>
                  <a:pt x="1596951" y="311845"/>
                  <a:pt x="1571805" y="336991"/>
                  <a:pt x="1540785" y="336991"/>
                </a:cubicBezTo>
                <a:lnTo>
                  <a:pt x="56166" y="336991"/>
                </a:lnTo>
                <a:cubicBezTo>
                  <a:pt x="25146" y="336991"/>
                  <a:pt x="0" y="311845"/>
                  <a:pt x="0" y="280825"/>
                </a:cubicBezTo>
                <a:lnTo>
                  <a:pt x="0" y="56166"/>
                </a:lnTo>
                <a:close/>
              </a:path>
            </a:pathLst>
          </a:custGeom>
          <a:solidFill>
            <a:srgbClr val="00B050"/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341" tIns="25341" rIns="25341" bIns="253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Storage of solids </a:t>
            </a:r>
            <a:endParaRPr lang="en-IN" sz="1400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8" name="Freeform 107"/>
          <p:cNvSpPr/>
          <p:nvPr/>
        </p:nvSpPr>
        <p:spPr>
          <a:xfrm>
            <a:off x="6639776" y="6224357"/>
            <a:ext cx="1596951" cy="336991"/>
          </a:xfrm>
          <a:custGeom>
            <a:avLst/>
            <a:gdLst>
              <a:gd name="connsiteX0" fmla="*/ 0 w 1596951"/>
              <a:gd name="connsiteY0" fmla="*/ 56166 h 336991"/>
              <a:gd name="connsiteX1" fmla="*/ 56166 w 1596951"/>
              <a:gd name="connsiteY1" fmla="*/ 0 h 336991"/>
              <a:gd name="connsiteX2" fmla="*/ 1540785 w 1596951"/>
              <a:gd name="connsiteY2" fmla="*/ 0 h 336991"/>
              <a:gd name="connsiteX3" fmla="*/ 1596951 w 1596951"/>
              <a:gd name="connsiteY3" fmla="*/ 56166 h 336991"/>
              <a:gd name="connsiteX4" fmla="*/ 1596951 w 1596951"/>
              <a:gd name="connsiteY4" fmla="*/ 280825 h 336991"/>
              <a:gd name="connsiteX5" fmla="*/ 1540785 w 1596951"/>
              <a:gd name="connsiteY5" fmla="*/ 336991 h 336991"/>
              <a:gd name="connsiteX6" fmla="*/ 56166 w 1596951"/>
              <a:gd name="connsiteY6" fmla="*/ 336991 h 336991"/>
              <a:gd name="connsiteX7" fmla="*/ 0 w 1596951"/>
              <a:gd name="connsiteY7" fmla="*/ 280825 h 336991"/>
              <a:gd name="connsiteX8" fmla="*/ 0 w 1596951"/>
              <a:gd name="connsiteY8" fmla="*/ 56166 h 33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6951" h="336991">
                <a:moveTo>
                  <a:pt x="0" y="56166"/>
                </a:moveTo>
                <a:cubicBezTo>
                  <a:pt x="0" y="25146"/>
                  <a:pt x="25146" y="0"/>
                  <a:pt x="56166" y="0"/>
                </a:cubicBezTo>
                <a:lnTo>
                  <a:pt x="1540785" y="0"/>
                </a:lnTo>
                <a:cubicBezTo>
                  <a:pt x="1571805" y="0"/>
                  <a:pt x="1596951" y="25146"/>
                  <a:pt x="1596951" y="56166"/>
                </a:cubicBezTo>
                <a:lnTo>
                  <a:pt x="1596951" y="280825"/>
                </a:lnTo>
                <a:cubicBezTo>
                  <a:pt x="1596951" y="311845"/>
                  <a:pt x="1571805" y="336991"/>
                  <a:pt x="1540785" y="336991"/>
                </a:cubicBezTo>
                <a:lnTo>
                  <a:pt x="56166" y="336991"/>
                </a:lnTo>
                <a:cubicBezTo>
                  <a:pt x="25146" y="336991"/>
                  <a:pt x="0" y="311845"/>
                  <a:pt x="0" y="280825"/>
                </a:cubicBezTo>
                <a:lnTo>
                  <a:pt x="0" y="56166"/>
                </a:lnTo>
                <a:close/>
              </a:path>
            </a:pathLst>
          </a:custGeom>
          <a:solidFill>
            <a:srgbClr val="00B050"/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341" tIns="25341" rIns="25341" bIns="253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Transport of solids </a:t>
            </a:r>
            <a:endParaRPr lang="en-IN" sz="1400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1344" y="764704"/>
            <a:ext cx="4817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 u="sng">
                <a:solidFill>
                  <a:srgbClr val="FF0000"/>
                </a:solidFill>
                <a:latin typeface="Bookman Old Style" pitchFamily="18" charset="0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2060"/>
                </a:solidFill>
              </a:rPr>
              <a:t>Course Distribution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4930470" y="2814915"/>
            <a:ext cx="1116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Straight Connector 3"/>
          <p:cNvSpPr/>
          <p:nvPr/>
        </p:nvSpPr>
        <p:spPr>
          <a:xfrm>
            <a:off x="4798318" y="3462987"/>
            <a:ext cx="253203" cy="119029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26601" y="0"/>
                </a:lnTo>
                <a:lnTo>
                  <a:pt x="126601" y="1190299"/>
                </a:lnTo>
                <a:lnTo>
                  <a:pt x="253203" y="1190299"/>
                </a:lnTo>
              </a:path>
            </a:pathLst>
          </a:custGeom>
          <a:noFill/>
          <a:ln w="12700" cap="flat" cmpd="sng" algn="ctr">
            <a:solidFill>
              <a:srgbClr val="ED7D31">
                <a:tint val="99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7307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8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3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6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7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9" dur="indefinit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0" dur="indefinite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2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3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5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6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8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9" dur="indefinite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1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2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4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5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7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8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0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3" dur="indefinite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4" dur="indefinite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6" dur="indefinite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7" dur="indefinite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9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0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2" dur="indefinit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3" dur="indefinite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5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6" dur="indefinite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8" dur="indefinit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9" dur="indefinite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1" dur="indefinite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2" dur="indefinite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8634" y="67200"/>
            <a:ext cx="852732" cy="9543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2"/>
          <p:cNvCxnSpPr/>
          <p:nvPr/>
        </p:nvCxnSpPr>
        <p:spPr>
          <a:xfrm>
            <a:off x="336100" y="1192167"/>
            <a:ext cx="11668000" cy="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" name="Google Shape;159;p22"/>
          <p:cNvSpPr txBox="1"/>
          <p:nvPr/>
        </p:nvSpPr>
        <p:spPr>
          <a:xfrm>
            <a:off x="376033" y="1247067"/>
            <a:ext cx="11628000" cy="1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 b="1" dirty="0">
                <a:solidFill>
                  <a:schemeClr val="dk1"/>
                </a:solidFill>
              </a:rPr>
              <a:t>Different Shapes:</a:t>
            </a:r>
            <a:endParaRPr sz="2400" b="1" dirty="0">
              <a:solidFill>
                <a:schemeClr val="dk1"/>
              </a:solidFill>
            </a:endParaRPr>
          </a:p>
          <a:p>
            <a:pPr marL="609585" indent="-406390" algn="just">
              <a:lnSpc>
                <a:spcPct val="115000"/>
              </a:lnSpc>
              <a:buClr>
                <a:schemeClr val="dk1"/>
              </a:buClr>
              <a:buSzPts val="12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Acicular (needle shaped)</a:t>
            </a:r>
            <a:endParaRPr sz="1600" dirty="0">
              <a:solidFill>
                <a:schemeClr val="dk1"/>
              </a:solidFill>
            </a:endParaRPr>
          </a:p>
          <a:p>
            <a:pPr marL="609585" indent="-406390" algn="just">
              <a:lnSpc>
                <a:spcPct val="115000"/>
              </a:lnSpc>
              <a:buClr>
                <a:schemeClr val="dk1"/>
              </a:buClr>
              <a:buSzPts val="12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Angular , crystalline, dendritic (having broken chain crystalline shape), fibrous, flaky or </a:t>
            </a:r>
            <a:endParaRPr sz="1600" dirty="0">
              <a:solidFill>
                <a:schemeClr val="dk1"/>
              </a:solidFill>
            </a:endParaRPr>
          </a:p>
          <a:p>
            <a:pPr marL="609585" algn="just">
              <a:lnSpc>
                <a:spcPct val="115000"/>
              </a:lnSpc>
            </a:pPr>
            <a:r>
              <a:rPr lang="en" sz="1600" dirty="0">
                <a:solidFill>
                  <a:schemeClr val="dk1"/>
                </a:solidFill>
              </a:rPr>
              <a:t>lammentar, granular, irregular, nodular (having a rounded irregular shape), spherical</a:t>
            </a:r>
            <a:endParaRPr sz="1600" dirty="0">
              <a:solidFill>
                <a:schemeClr val="dk1"/>
              </a:solidFill>
            </a:endParaRPr>
          </a:p>
          <a:p>
            <a:pPr marL="609585" algn="just">
              <a:lnSpc>
                <a:spcPct val="115000"/>
              </a:lnSpc>
            </a:pPr>
            <a:endParaRPr sz="1600" dirty="0">
              <a:solidFill>
                <a:schemeClr val="dk1"/>
              </a:solidFill>
            </a:endParaRPr>
          </a:p>
          <a:p>
            <a:pPr algn="just">
              <a:lnSpc>
                <a:spcPct val="115000"/>
              </a:lnSpc>
            </a:pPr>
            <a:endParaRPr sz="1600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endParaRPr sz="2400" b="1" u="sng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endParaRPr sz="2400" b="1" u="sng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endParaRPr sz="2400" b="1" u="sng" dirty="0">
              <a:solidFill>
                <a:schemeClr val="dk1"/>
              </a:solidFill>
            </a:endParaRPr>
          </a:p>
          <a:p>
            <a:pPr algn="just">
              <a:lnSpc>
                <a:spcPct val="115000"/>
              </a:lnSpc>
            </a:pPr>
            <a:endParaRPr sz="1600" dirty="0">
              <a:solidFill>
                <a:schemeClr val="dk1"/>
              </a:solidFill>
            </a:endParaRPr>
          </a:p>
          <a:p>
            <a:pPr algn="just">
              <a:lnSpc>
                <a:spcPct val="115000"/>
              </a:lnSpc>
            </a:pPr>
            <a:endParaRPr sz="1600" dirty="0">
              <a:solidFill>
                <a:schemeClr val="dk1"/>
              </a:solidFill>
            </a:endParaRPr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3667" y="1258884"/>
            <a:ext cx="2513860" cy="167591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9619932" y="2876400"/>
            <a:ext cx="2397600" cy="2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i="1"/>
              <a:t>Acicular shape of particles </a:t>
            </a:r>
            <a:endParaRPr sz="1333" i="1"/>
          </a:p>
        </p:txBody>
      </p:sp>
      <p:grpSp>
        <p:nvGrpSpPr>
          <p:cNvPr id="5" name="Group 4"/>
          <p:cNvGrpSpPr/>
          <p:nvPr/>
        </p:nvGrpSpPr>
        <p:grpSpPr>
          <a:xfrm>
            <a:off x="250211" y="2803097"/>
            <a:ext cx="11831723" cy="3767035"/>
            <a:chOff x="250211" y="2803097"/>
            <a:chExt cx="11831723" cy="3767035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5204676"/>
                </p:ext>
              </p:extLst>
            </p:nvPr>
          </p:nvGraphicFramePr>
          <p:xfrm>
            <a:off x="8717139" y="3265309"/>
            <a:ext cx="962025" cy="627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2" name="Equation" r:id="rId6" imgW="279360" imgH="228600" progId="Equation.DSMT4">
                    <p:embed/>
                  </p:oleObj>
                </mc:Choice>
                <mc:Fallback>
                  <p:oleObj name="Equation" r:id="rId6" imgW="27936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17139" y="3265309"/>
                          <a:ext cx="962025" cy="62706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" name="Group 3"/>
            <p:cNvGrpSpPr/>
            <p:nvPr/>
          </p:nvGrpSpPr>
          <p:grpSpPr>
            <a:xfrm>
              <a:off x="250211" y="2803097"/>
              <a:ext cx="11831723" cy="3767035"/>
              <a:chOff x="250211" y="2803097"/>
              <a:chExt cx="11831723" cy="3767035"/>
            </a:xfrm>
          </p:grpSpPr>
          <p:sp>
            <p:nvSpPr>
              <p:cNvPr id="11" name="Google Shape;135;p20"/>
              <p:cNvSpPr txBox="1"/>
              <p:nvPr/>
            </p:nvSpPr>
            <p:spPr>
              <a:xfrm>
                <a:off x="250211" y="2803097"/>
                <a:ext cx="11440400" cy="2227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just">
                  <a:lnSpc>
                    <a:spcPct val="115000"/>
                  </a:lnSpc>
                  <a:buClr>
                    <a:srgbClr val="000000"/>
                  </a:buClr>
                  <a:buSzPts val="1100"/>
                </a:pPr>
                <a:r>
                  <a:rPr lang="en" sz="2400" b="1" u="sng" dirty="0"/>
                  <a:t>Particle </a:t>
                </a:r>
                <a:r>
                  <a:rPr lang="en" sz="2400" b="1" u="sng" dirty="0" smtClean="0"/>
                  <a:t>shape</a:t>
                </a:r>
                <a:endParaRPr lang="en-US" sz="2400" b="1" u="sng" dirty="0"/>
              </a:p>
              <a:p>
                <a:pPr algn="just">
                  <a:lnSpc>
                    <a:spcPct val="115000"/>
                  </a:lnSpc>
                  <a:buClr>
                    <a:srgbClr val="000000"/>
                  </a:buClr>
                  <a:buSzPts val="1100"/>
                </a:pPr>
                <a:r>
                  <a:rPr lang="en" sz="2400" dirty="0" smtClean="0">
                    <a:solidFill>
                      <a:schemeClr val="dk1"/>
                    </a:solidFill>
                  </a:rPr>
                  <a:t>One of the </a:t>
                </a:r>
                <a:r>
                  <a:rPr lang="en" sz="2400" dirty="0">
                    <a:solidFill>
                      <a:schemeClr val="dk1"/>
                    </a:solidFill>
                  </a:rPr>
                  <a:t>method of defining shape is by </a:t>
                </a:r>
                <a:r>
                  <a:rPr lang="en" sz="2400" dirty="0" smtClean="0">
                    <a:solidFill>
                      <a:schemeClr val="dk1"/>
                    </a:solidFill>
                  </a:rPr>
                  <a:t>using the term </a:t>
                </a:r>
                <a:r>
                  <a:rPr lang="en" sz="2400" i="1" dirty="0" smtClean="0">
                    <a:solidFill>
                      <a:schemeClr val="dk1"/>
                    </a:solidFill>
                  </a:rPr>
                  <a:t>sphericity          </a:t>
                </a:r>
                <a:r>
                  <a:rPr lang="en" sz="2400" dirty="0" smtClean="0">
                    <a:solidFill>
                      <a:schemeClr val="dk1"/>
                    </a:solidFill>
                  </a:rPr>
                  <a:t>.The sphericity is </a:t>
                </a:r>
                <a:r>
                  <a:rPr lang="en" sz="2400" dirty="0">
                    <a:solidFill>
                      <a:schemeClr val="dk1"/>
                    </a:solidFill>
                  </a:rPr>
                  <a:t>defined as the ratio of surface area of a sphere having the same volume as that of the particles to the actual surface area of the </a:t>
                </a:r>
                <a:r>
                  <a:rPr lang="en" sz="2400" dirty="0" smtClean="0">
                    <a:solidFill>
                      <a:schemeClr val="dk1"/>
                    </a:solidFill>
                  </a:rPr>
                  <a:t>particle</a:t>
                </a:r>
              </a:p>
            </p:txBody>
          </p:sp>
          <p:graphicFrame>
            <p:nvGraphicFramePr>
              <p:cNvPr id="13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1811642"/>
                  </p:ext>
                </p:extLst>
              </p:nvPr>
            </p:nvGraphicFramePr>
            <p:xfrm>
              <a:off x="1417461" y="4735336"/>
              <a:ext cx="1631950" cy="12919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43" name="Equation" r:id="rId8" imgW="609480" imgH="469800" progId="Equation.DSMT4">
                      <p:embed/>
                    </p:oleObj>
                  </mc:Choice>
                  <mc:Fallback>
                    <p:oleObj name="Equation" r:id="rId8" imgW="609480" imgH="4698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17461" y="4735336"/>
                            <a:ext cx="1631950" cy="129196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" name="TextBox 13"/>
              <p:cNvSpPr txBox="1"/>
              <p:nvPr/>
            </p:nvSpPr>
            <p:spPr>
              <a:xfrm>
                <a:off x="5439834" y="4979811"/>
                <a:ext cx="66421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Where, </a:t>
                </a:r>
                <a:r>
                  <a:rPr lang="en-US" sz="2400" i="1" dirty="0" smtClean="0"/>
                  <a:t>d</a:t>
                </a:r>
                <a:r>
                  <a:rPr lang="en-US" sz="2400" i="1" baseline="-25000" dirty="0" smtClean="0"/>
                  <a:t>v</a:t>
                </a:r>
                <a:r>
                  <a:rPr lang="en-US" sz="2400" dirty="0" smtClean="0"/>
                  <a:t> is the volume diameter of the particle   </a:t>
                </a:r>
                <a:endParaRPr lang="en-IN" sz="2400" dirty="0"/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462844" y="6186310"/>
                <a:ext cx="10080978" cy="383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Note: It defines only the particle shape and is independent of particle size. </a:t>
                </a:r>
                <a:endParaRPr lang="en-IN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443111" y="5091288"/>
                <a:ext cx="10272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.….(</a:t>
                </a:r>
                <a:r>
                  <a:rPr lang="en-US" sz="2400" dirty="0"/>
                  <a:t>1) </a:t>
                </a:r>
                <a:endParaRPr lang="en-IN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331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11" t="4282" r="397" b="1541"/>
          <a:stretch/>
        </p:blipFill>
        <p:spPr>
          <a:xfrm>
            <a:off x="1379302" y="1497485"/>
            <a:ext cx="8942320" cy="52476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4411" y="501134"/>
            <a:ext cx="4306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cs typeface="Times New Roman" panose="02020603050405020304" pitchFamily="18" charset="0"/>
              </a:rPr>
              <a:t>Sphericity</a:t>
            </a:r>
            <a:r>
              <a:rPr lang="en-IN" sz="2400" b="1" dirty="0">
                <a:cs typeface="Times New Roman" panose="02020603050405020304" pitchFamily="18" charset="0"/>
              </a:rPr>
              <a:t> of </a:t>
            </a:r>
            <a:r>
              <a:rPr lang="en-IN" sz="2400" b="1" dirty="0" smtClean="0">
                <a:cs typeface="Times New Roman" panose="02020603050405020304" pitchFamily="18" charset="0"/>
              </a:rPr>
              <a:t>different materials </a:t>
            </a:r>
            <a:endParaRPr lang="en-IN" sz="24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75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5;p20"/>
          <p:cNvSpPr txBox="1"/>
          <p:nvPr/>
        </p:nvSpPr>
        <p:spPr>
          <a:xfrm>
            <a:off x="374389" y="567899"/>
            <a:ext cx="11440400" cy="222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2400" b="1" u="sng" dirty="0" smtClean="0"/>
              <a:t>Shape factor </a:t>
            </a:r>
            <a:endParaRPr lang="en-US" sz="2400" b="1" u="sng" dirty="0"/>
          </a:p>
          <a:p>
            <a:pPr algn="just">
              <a:lnSpc>
                <a:spcPct val="115000"/>
              </a:lnSpc>
              <a:spcBef>
                <a:spcPts val="600"/>
              </a:spcBef>
              <a:buClr>
                <a:srgbClr val="000000"/>
              </a:buClr>
              <a:buSzPts val="1100"/>
            </a:pPr>
            <a:r>
              <a:rPr lang="en" sz="2400" dirty="0" smtClean="0">
                <a:solidFill>
                  <a:schemeClr val="dk1"/>
                </a:solidFill>
              </a:rPr>
              <a:t>The reciprocal of sphericity is called the </a:t>
            </a:r>
            <a:r>
              <a:rPr lang="en" sz="2400" i="1" dirty="0" smtClean="0">
                <a:solidFill>
                  <a:srgbClr val="FF0000"/>
                </a:solidFill>
              </a:rPr>
              <a:t>shape factor</a:t>
            </a:r>
            <a:r>
              <a:rPr lang="en" sz="2400" dirty="0" smtClean="0">
                <a:solidFill>
                  <a:schemeClr val="dk1"/>
                </a:solidFill>
              </a:rPr>
              <a:t> or </a:t>
            </a:r>
            <a:r>
              <a:rPr lang="en" sz="2400" i="1" dirty="0" smtClean="0">
                <a:solidFill>
                  <a:srgbClr val="FF0000"/>
                </a:solidFill>
              </a:rPr>
              <a:t>surface shape factor    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344501"/>
              </p:ext>
            </p:extLst>
          </p:nvPr>
        </p:nvGraphicFramePr>
        <p:xfrm>
          <a:off x="4522611" y="1717853"/>
          <a:ext cx="1290638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1" name="Equation" r:id="rId3" imgW="482400" imgH="431640" progId="Equation.DSMT4">
                  <p:embed/>
                </p:oleObj>
              </mc:Choice>
              <mc:Fallback>
                <p:oleObj name="Equation" r:id="rId3" imgW="4824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2611" y="1717853"/>
                        <a:ext cx="1290638" cy="11858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06295"/>
              </p:ext>
            </p:extLst>
          </p:nvPr>
        </p:nvGraphicFramePr>
        <p:xfrm>
          <a:off x="9908822" y="1099255"/>
          <a:ext cx="7810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2" name="Equation" r:id="rId5" imgW="291960" imgH="228600" progId="Equation.DSMT4">
                  <p:embed/>
                </p:oleObj>
              </mc:Choice>
              <mc:Fallback>
                <p:oleObj name="Equation" r:id="rId5" imgW="291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8822" y="1099255"/>
                        <a:ext cx="781050" cy="628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57955" y="3127023"/>
            <a:ext cx="9719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Example</a:t>
            </a:r>
            <a:r>
              <a:rPr lang="en-US" sz="2400" dirty="0" smtClean="0">
                <a:solidFill>
                  <a:srgbClr val="0000FF"/>
                </a:solidFill>
              </a:rPr>
              <a:t>: Find the </a:t>
            </a:r>
            <a:r>
              <a:rPr lang="en" sz="2400" dirty="0" smtClean="0">
                <a:solidFill>
                  <a:srgbClr val="0000FF"/>
                </a:solidFill>
              </a:rPr>
              <a:t>sphericity and Shape factor of a cubical particle of a side </a:t>
            </a:r>
            <a:r>
              <a:rPr lang="en" sz="2400" i="1" dirty="0" smtClean="0">
                <a:solidFill>
                  <a:srgbClr val="0000FF"/>
                </a:solidFill>
              </a:rPr>
              <a:t>a</a:t>
            </a:r>
            <a:r>
              <a:rPr lang="en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  </a:t>
            </a:r>
            <a:endParaRPr lang="en-IN" sz="2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66934" y="2043288"/>
            <a:ext cx="1027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.….(2) </a:t>
            </a:r>
            <a:endParaRPr lang="en-IN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004711" y="3880380"/>
            <a:ext cx="9680047" cy="2599619"/>
            <a:chOff x="1004711" y="3880380"/>
            <a:chExt cx="9680047" cy="2599619"/>
          </a:xfrm>
        </p:grpSpPr>
        <p:sp>
          <p:nvSpPr>
            <p:cNvPr id="9" name="TextBox 8"/>
            <p:cNvSpPr txBox="1"/>
            <p:nvPr/>
          </p:nvSpPr>
          <p:spPr>
            <a:xfrm>
              <a:off x="1004711" y="4210756"/>
              <a:ext cx="3849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Volumetric diameter  of the particle : </a:t>
              </a:r>
              <a:endParaRPr lang="en-IN" dirty="0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9443515"/>
                </p:ext>
              </p:extLst>
            </p:nvPr>
          </p:nvGraphicFramePr>
          <p:xfrm>
            <a:off x="4854223" y="3880380"/>
            <a:ext cx="4033838" cy="1044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3" name="Equation" r:id="rId7" imgW="2120760" imgH="533160" progId="Equation.DSMT4">
                    <p:embed/>
                  </p:oleObj>
                </mc:Choice>
                <mc:Fallback>
                  <p:oleObj name="Equation" r:id="rId7" imgW="2120760" imgH="5331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54223" y="3880380"/>
                          <a:ext cx="4033838" cy="10445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2832899"/>
                </p:ext>
              </p:extLst>
            </p:nvPr>
          </p:nvGraphicFramePr>
          <p:xfrm>
            <a:off x="2516716" y="4870627"/>
            <a:ext cx="3665538" cy="942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4" name="Equation" r:id="rId9" imgW="1879560" imgH="469800" progId="Equation.DSMT4">
                    <p:embed/>
                  </p:oleObj>
                </mc:Choice>
                <mc:Fallback>
                  <p:oleObj name="Equation" r:id="rId9" imgW="1879560" imgH="469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6716" y="4870627"/>
                          <a:ext cx="3665538" cy="9429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1039270" y="5073135"/>
              <a:ext cx="11769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dirty="0" smtClean="0">
                  <a:solidFill>
                    <a:srgbClr val="FF0000"/>
                  </a:solidFill>
                </a:rPr>
                <a:t>Sphericity: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92648" y="5823846"/>
              <a:ext cx="14795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dirty="0" smtClean="0">
                  <a:solidFill>
                    <a:srgbClr val="FF0000"/>
                  </a:solidFill>
                </a:rPr>
                <a:t>Shape factor :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99847291"/>
                </p:ext>
              </p:extLst>
            </p:nvPr>
          </p:nvGraphicFramePr>
          <p:xfrm>
            <a:off x="7838370" y="5584649"/>
            <a:ext cx="2846388" cy="895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5" name="Equation" r:id="rId11" imgW="1409400" imgH="431640" progId="Equation.DSMT4">
                    <p:embed/>
                  </p:oleObj>
                </mc:Choice>
                <mc:Fallback>
                  <p:oleObj name="Equation" r:id="rId11" imgW="1409400" imgH="431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38370" y="5584649"/>
                          <a:ext cx="2846388" cy="895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8184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body" idx="1"/>
          </p:nvPr>
        </p:nvSpPr>
        <p:spPr>
          <a:xfrm>
            <a:off x="415600" y="1253767"/>
            <a:ext cx="11360800" cy="8798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just">
              <a:buNone/>
            </a:pPr>
            <a:r>
              <a:rPr lang="en" sz="1600" dirty="0" smtClean="0">
                <a:solidFill>
                  <a:schemeClr val="dk1"/>
                </a:solidFill>
              </a:rPr>
              <a:t>For </a:t>
            </a:r>
            <a:r>
              <a:rPr lang="en" sz="1600" dirty="0">
                <a:solidFill>
                  <a:schemeClr val="dk1"/>
                </a:solidFill>
              </a:rPr>
              <a:t>irregular particles, as shown in the table, </a:t>
            </a:r>
            <a:r>
              <a:rPr lang="el-GR" sz="1600" dirty="0">
                <a:solidFill>
                  <a:schemeClr val="dk1"/>
                </a:solidFill>
              </a:rPr>
              <a:t>λ</a:t>
            </a:r>
            <a:r>
              <a:rPr lang="en-US" sz="1600" baseline="-25000" dirty="0">
                <a:solidFill>
                  <a:schemeClr val="dk1"/>
                </a:solidFill>
              </a:rPr>
              <a:t>s</a:t>
            </a:r>
            <a:r>
              <a:rPr lang="en" sz="1600" dirty="0">
                <a:solidFill>
                  <a:schemeClr val="dk1"/>
                </a:solidFill>
              </a:rPr>
              <a:t> is greater than one. For many crushed materials it’s between 1.5 and 1.7. Commercial tower packing are made to have higher surface to volume ratios and </a:t>
            </a:r>
            <a:r>
              <a:rPr lang="el-GR" sz="1600" dirty="0">
                <a:solidFill>
                  <a:schemeClr val="dk1"/>
                </a:solidFill>
              </a:rPr>
              <a:t>λ</a:t>
            </a:r>
            <a:r>
              <a:rPr lang="en-US" sz="1600" baseline="-25000" dirty="0">
                <a:solidFill>
                  <a:schemeClr val="dk1"/>
                </a:solidFill>
              </a:rPr>
              <a:t>s</a:t>
            </a:r>
            <a:r>
              <a:rPr lang="en" sz="1600" dirty="0" smtClean="0">
                <a:solidFill>
                  <a:schemeClr val="dk1"/>
                </a:solidFill>
              </a:rPr>
              <a:t> </a:t>
            </a:r>
            <a:r>
              <a:rPr lang="en" sz="1600" dirty="0">
                <a:solidFill>
                  <a:schemeClr val="dk1"/>
                </a:solidFill>
              </a:rPr>
              <a:t>for such particles is large in the range of 3 to 5.</a:t>
            </a:r>
            <a:endParaRPr sz="1600" dirty="0">
              <a:solidFill>
                <a:schemeClr val="dk1"/>
              </a:solidFill>
            </a:endParaRPr>
          </a:p>
          <a:p>
            <a:pPr marL="0" indent="0" algn="just"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indent="0" algn="ctr">
              <a:buNone/>
            </a:pPr>
            <a:r>
              <a:rPr lang="en" sz="1867" u="sng" dirty="0">
                <a:solidFill>
                  <a:schemeClr val="dk1"/>
                </a:solidFill>
              </a:rPr>
              <a:t>Shape factor for miscellaneous materials</a:t>
            </a:r>
            <a:endParaRPr sz="1867" u="sng" dirty="0">
              <a:solidFill>
                <a:schemeClr val="dk1"/>
              </a:solidFill>
            </a:endParaRPr>
          </a:p>
          <a:p>
            <a:pPr marL="0" indent="0" algn="just"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indent="0" algn="ctr">
              <a:buClr>
                <a:srgbClr val="000000"/>
              </a:buClr>
              <a:buSzPts val="1100"/>
              <a:buNone/>
            </a:pPr>
            <a:endParaRPr sz="1867" dirty="0">
              <a:solidFill>
                <a:srgbClr val="000000"/>
              </a:solidFill>
            </a:endParaRPr>
          </a:p>
          <a:p>
            <a:pPr marL="0" indent="0" algn="just">
              <a:buClr>
                <a:schemeClr val="dk1"/>
              </a:buClr>
              <a:buSzPts val="1100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indent="0" algn="just">
              <a:buClr>
                <a:schemeClr val="dk1"/>
              </a:buClr>
              <a:buSzPts val="1100"/>
              <a:buNone/>
            </a:pPr>
            <a:endParaRPr sz="1867" b="1" u="sng" dirty="0">
              <a:solidFill>
                <a:schemeClr val="dk1"/>
              </a:solidFill>
            </a:endParaRPr>
          </a:p>
          <a:p>
            <a:pPr marL="0" indent="0" algn="just">
              <a:spcBef>
                <a:spcPts val="1333"/>
              </a:spcBef>
              <a:spcAft>
                <a:spcPts val="2133"/>
              </a:spcAft>
              <a:buNone/>
            </a:pPr>
            <a:endParaRPr sz="1600" dirty="0">
              <a:solidFill>
                <a:srgbClr val="000000"/>
              </a:solidFill>
            </a:endParaRPr>
          </a:p>
        </p:txBody>
      </p:sp>
      <p:graphicFrame>
        <p:nvGraphicFramePr>
          <p:cNvPr id="148" name="Google Shape;148;p21"/>
          <p:cNvGraphicFramePr/>
          <p:nvPr>
            <p:extLst>
              <p:ext uri="{D42A27DB-BD31-4B8C-83A1-F6EECF244321}">
                <p14:modId xmlns:p14="http://schemas.microsoft.com/office/powerpoint/2010/main" val="3658307309"/>
              </p:ext>
            </p:extLst>
          </p:nvPr>
        </p:nvGraphicFramePr>
        <p:xfrm>
          <a:off x="1949451" y="2828433"/>
          <a:ext cx="8293100" cy="2621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57400"/>
                <a:gridCol w="2070100"/>
                <a:gridCol w="2070100"/>
                <a:gridCol w="2095500"/>
              </a:tblGrid>
              <a:tr h="524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Material</a:t>
                      </a:r>
                      <a:endParaRPr sz="1600" b="1" dirty="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Shape factor, </a:t>
                      </a:r>
                      <a:r>
                        <a:rPr lang="el-GR" sz="1600" b="1" dirty="0" smtClean="0">
                          <a:solidFill>
                            <a:schemeClr val="dk1"/>
                          </a:solidFill>
                        </a:rPr>
                        <a:t>λ</a:t>
                      </a:r>
                      <a:r>
                        <a:rPr lang="en-US" sz="1600" b="1" baseline="-25000" dirty="0" smtClean="0">
                          <a:solidFill>
                            <a:schemeClr val="dk1"/>
                          </a:solidFill>
                        </a:rPr>
                        <a:t>s</a:t>
                      </a:r>
                      <a:r>
                        <a:rPr lang="en" sz="1600" b="1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sz="1600" b="1" dirty="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Material</a:t>
                      </a:r>
                      <a:endParaRPr sz="1600" b="1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Shape factor, </a:t>
                      </a:r>
                      <a:r>
                        <a:rPr lang="el-GR" sz="1600" b="1" dirty="0" smtClean="0">
                          <a:solidFill>
                            <a:schemeClr val="dk1"/>
                          </a:solidFill>
                        </a:rPr>
                        <a:t>λ</a:t>
                      </a:r>
                      <a:r>
                        <a:rPr lang="en-IN" sz="1600" b="1" baseline="-25000" dirty="0" smtClean="0">
                          <a:solidFill>
                            <a:schemeClr val="dk1"/>
                          </a:solidFill>
                        </a:rPr>
                        <a:t>s</a:t>
                      </a:r>
                      <a:r>
                        <a:rPr lang="en-IN" sz="1600" b="1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en-IN" sz="1600" b="1" dirty="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24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Sphere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1.0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Mica flakes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3.6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24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Cylinder, L= </a:t>
                      </a:r>
                      <a:r>
                        <a:rPr lang="en" sz="1600" dirty="0" smtClean="0"/>
                        <a:t>D</a:t>
                      </a:r>
                      <a:endParaRPr sz="1600" baseline="-25000" dirty="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 smtClean="0"/>
                        <a:t>1.14</a:t>
                      </a:r>
                      <a:endParaRPr sz="1600" dirty="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Crushed glass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1.5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24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Cube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 smtClean="0"/>
                        <a:t>1.24</a:t>
                      </a:r>
                      <a:endParaRPr sz="1600" dirty="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Coal dust pulverized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1.4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24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Round sand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1.2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Sharp sand</a:t>
                      </a:r>
                      <a:endParaRPr sz="1600" dirty="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1.5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49" name="Google Shape;149;p21"/>
          <p:cNvSpPr txBox="1"/>
          <p:nvPr/>
        </p:nvSpPr>
        <p:spPr>
          <a:xfrm>
            <a:off x="546767" y="5311233"/>
            <a:ext cx="11360800" cy="17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" sz="1600" b="1" u="sng" dirty="0">
                <a:solidFill>
                  <a:srgbClr val="FF0000"/>
                </a:solidFill>
              </a:rPr>
              <a:t>NB:</a:t>
            </a:r>
            <a:r>
              <a:rPr lang="en" sz="1600" dirty="0">
                <a:solidFill>
                  <a:srgbClr val="FF0000"/>
                </a:solidFill>
              </a:rPr>
              <a:t> The particle shape has an effect on such properties as </a:t>
            </a:r>
            <a:r>
              <a:rPr lang="en" sz="1600" i="1" u="sng" dirty="0">
                <a:solidFill>
                  <a:srgbClr val="FF0000"/>
                </a:solidFill>
              </a:rPr>
              <a:t>flowability of powders, packing , interaction with fluids and the covering power of pigments</a:t>
            </a:r>
            <a:r>
              <a:rPr lang="en" sz="1333" dirty="0">
                <a:solidFill>
                  <a:srgbClr val="FF0000"/>
                </a:solidFill>
              </a:rPr>
              <a:t>.</a:t>
            </a:r>
            <a:endParaRPr sz="1333" dirty="0">
              <a:solidFill>
                <a:srgbClr val="FF0000"/>
              </a:solidFill>
            </a:endParaRPr>
          </a:p>
          <a:p>
            <a:pPr algn="just">
              <a:lnSpc>
                <a:spcPct val="115000"/>
              </a:lnSpc>
            </a:pPr>
            <a:endParaRPr sz="1333" dirty="0">
              <a:solidFill>
                <a:schemeClr val="dk1"/>
              </a:solidFill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1949367" y="2828433"/>
            <a:ext cx="8293200" cy="26160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5883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upload.wikimedia.org/wikipedia/commons/thumb/5/53/Ellipsoid-rot-ax.svg/1280px-Ellipsoid-rot-ax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686" y="2143299"/>
            <a:ext cx="6751485" cy="376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49866" y="566841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&lt; </a:t>
            </a:r>
            <a:r>
              <a:rPr lang="en-IN" sz="20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oblate </a:t>
            </a:r>
            <a:r>
              <a:rPr lang="en-IN" sz="20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spheroid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i="1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0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&gt; </a:t>
            </a:r>
            <a:r>
              <a:rPr lang="en-IN" sz="2000" i="1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0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2000" dirty="0" err="1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prolate</a:t>
            </a:r>
            <a:r>
              <a:rPr lang="en-IN" sz="20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spheroid</a:t>
            </a:r>
            <a:endParaRPr lang="en-IN" sz="20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6319" y="1551014"/>
            <a:ext cx="108147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 spheroid, or ellipsoid of revolution, is a quadric surface obtained by rotating an ellipse about one of its principal </a:t>
            </a:r>
            <a:r>
              <a:rPr lang="en-US" sz="2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axes</a:t>
            </a:r>
            <a:endParaRPr lang="en-IN"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2656" y="5972256"/>
            <a:ext cx="3832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 = Equatorial radius (</a:t>
            </a:r>
            <a:r>
              <a:rPr lang="en-US" sz="20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6378.14km</a:t>
            </a:r>
            <a:r>
              <a:rPr lang="en-US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 = Polar radius (</a:t>
            </a:r>
            <a:r>
              <a:rPr lang="en-US" sz="20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6356.75</a:t>
            </a:r>
            <a:r>
              <a:rPr lang="en-US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km)</a:t>
            </a:r>
          </a:p>
        </p:txBody>
      </p:sp>
    </p:spTree>
    <p:extLst>
      <p:ext uri="{BB962C8B-B14F-4D97-AF65-F5344CB8AC3E}">
        <p14:creationId xmlns:p14="http://schemas.microsoft.com/office/powerpoint/2010/main" val="289208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6217" y="574579"/>
            <a:ext cx="10717598" cy="1472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2400" b="1" u="sng" dirty="0" smtClean="0"/>
              <a:t>Specific surface ratio (n)</a:t>
            </a:r>
          </a:p>
          <a:p>
            <a:pPr algn="just">
              <a:lnSpc>
                <a:spcPct val="115000"/>
              </a:lnSpc>
              <a:buClr>
                <a:srgbClr val="000000"/>
              </a:buClr>
              <a:buSzPts val="1100"/>
            </a:pPr>
            <a:endParaRPr lang="en" b="1" u="sng" dirty="0"/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dirty="0" smtClean="0"/>
              <a:t>Ratio of the specific surface ( surface per unit mass, </a:t>
            </a:r>
            <a:r>
              <a:rPr lang="en" i="1" dirty="0" smtClean="0"/>
              <a:t>s</a:t>
            </a:r>
            <a:r>
              <a:rPr lang="en" i="1" baseline="-25000" dirty="0" smtClean="0"/>
              <a:t>p </a:t>
            </a:r>
            <a:r>
              <a:rPr lang="en" dirty="0" smtClean="0"/>
              <a:t>) of the particle to the </a:t>
            </a:r>
            <a:r>
              <a:rPr lang="en" dirty="0"/>
              <a:t>specific surface</a:t>
            </a:r>
            <a:r>
              <a:rPr lang="en" dirty="0" smtClean="0"/>
              <a:t> of a spherical particle of the same diameter </a:t>
            </a:r>
            <a:r>
              <a:rPr lang="en" b="1" dirty="0" smtClean="0"/>
              <a:t>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6698" y="2152270"/>
            <a:ext cx="461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average size of the particle is </a:t>
            </a:r>
            <a:r>
              <a:rPr lang="en-US" i="1" dirty="0" err="1" smtClean="0"/>
              <a:t>d</a:t>
            </a:r>
            <a:r>
              <a:rPr lang="en-US" i="1" baseline="-25000" dirty="0" err="1" smtClean="0"/>
              <a:t>avg</a:t>
            </a:r>
            <a:r>
              <a:rPr lang="en-US" i="1" baseline="-25000" dirty="0" smtClean="0"/>
              <a:t>, </a:t>
            </a:r>
            <a:r>
              <a:rPr lang="en-US" i="1" dirty="0" smtClean="0"/>
              <a:t> </a:t>
            </a:r>
            <a:r>
              <a:rPr lang="en-US" dirty="0" smtClean="0"/>
              <a:t>then </a:t>
            </a:r>
            <a:endParaRPr lang="en-IN" baseline="-25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828838"/>
              </p:ext>
            </p:extLst>
          </p:nvPr>
        </p:nvGraphicFramePr>
        <p:xfrm>
          <a:off x="1894593" y="2646715"/>
          <a:ext cx="188277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" name="Equation" r:id="rId3" imgW="965160" imgH="469800" progId="Equation.DSMT4">
                  <p:embed/>
                </p:oleObj>
              </mc:Choice>
              <mc:Fallback>
                <p:oleObj name="Equation" r:id="rId3" imgW="96516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4593" y="2646715"/>
                        <a:ext cx="1882775" cy="942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858934" y="2991555"/>
            <a:ext cx="384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Where,  </a:t>
            </a:r>
            <a:r>
              <a:rPr lang="el-GR" i="1" dirty="0"/>
              <a:t>ρ</a:t>
            </a:r>
            <a:r>
              <a:rPr lang="en-US" i="1" baseline="-25000" dirty="0"/>
              <a:t>s</a:t>
            </a:r>
            <a:r>
              <a:rPr lang="en-US" dirty="0"/>
              <a:t> is the density of the particle </a:t>
            </a:r>
            <a:endParaRPr lang="en-IN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231593"/>
              </p:ext>
            </p:extLst>
          </p:nvPr>
        </p:nvGraphicFramePr>
        <p:xfrm>
          <a:off x="1930224" y="3818291"/>
          <a:ext cx="1436687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" name="Equation" r:id="rId5" imgW="736560" imgH="444240" progId="Equation.DSMT4">
                  <p:embed/>
                </p:oleObj>
              </mc:Choice>
              <mc:Fallback>
                <p:oleObj name="Equation" r:id="rId5" imgW="7365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224" y="3818291"/>
                        <a:ext cx="1436687" cy="892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131734" y="2878666"/>
            <a:ext cx="1027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.….(3) </a:t>
            </a:r>
            <a:endParaRPr lang="en-IN" sz="2400" dirty="0"/>
          </a:p>
        </p:txBody>
      </p:sp>
      <p:sp>
        <p:nvSpPr>
          <p:cNvPr id="11" name="Rectangle 10"/>
          <p:cNvSpPr/>
          <p:nvPr/>
        </p:nvSpPr>
        <p:spPr>
          <a:xfrm>
            <a:off x="470674" y="4883027"/>
            <a:ext cx="3280706" cy="492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2400" b="1" u="sng" dirty="0"/>
              <a:t>Relation with </a:t>
            </a:r>
            <a:r>
              <a:rPr lang="en-IN" sz="2400" b="1" u="sng" dirty="0" err="1"/>
              <a:t>s</a:t>
            </a:r>
            <a:r>
              <a:rPr lang="en-IN" sz="2400" b="1" u="sng" dirty="0" err="1" smtClean="0"/>
              <a:t>phericity</a:t>
            </a:r>
            <a:r>
              <a:rPr lang="en" sz="2400" b="1" u="sng" dirty="0" smtClean="0"/>
              <a:t> </a:t>
            </a:r>
            <a:endParaRPr lang="en" sz="2400" b="1" u="sng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39386"/>
              </p:ext>
            </p:extLst>
          </p:nvPr>
        </p:nvGraphicFramePr>
        <p:xfrm>
          <a:off x="3605036" y="5557838"/>
          <a:ext cx="175895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" name="Equation" r:id="rId7" imgW="901440" imgH="482400" progId="Equation.DSMT4">
                  <p:embed/>
                </p:oleObj>
              </mc:Choice>
              <mc:Fallback>
                <p:oleObj name="Equation" r:id="rId7" imgW="9014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036" y="5557838"/>
                        <a:ext cx="1758950" cy="968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135511" y="5774266"/>
            <a:ext cx="1027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.….(4)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812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4445" y="722490"/>
            <a:ext cx="3544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Special case 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5644" y="1388533"/>
            <a:ext cx="31270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When, 	</a:t>
            </a:r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avg</a:t>
            </a:r>
            <a:r>
              <a:rPr lang="en-US" sz="2400" i="1" dirty="0" smtClean="0"/>
              <a:t>=d</a:t>
            </a:r>
            <a:r>
              <a:rPr lang="en-US" sz="2400" i="1" baseline="-25000" dirty="0" smtClean="0"/>
              <a:t>v</a:t>
            </a:r>
            <a:r>
              <a:rPr lang="en-US" sz="2400" i="1" dirty="0" smtClean="0"/>
              <a:t> ;  </a:t>
            </a:r>
          </a:p>
          <a:p>
            <a:pPr>
              <a:spcBef>
                <a:spcPts val="1200"/>
              </a:spcBef>
            </a:pPr>
            <a:r>
              <a:rPr lang="en-US" sz="2400" i="1" dirty="0"/>
              <a:t>	</a:t>
            </a:r>
            <a:r>
              <a:rPr lang="en-US" sz="2400" i="1" dirty="0" smtClean="0"/>
              <a:t>n=</a:t>
            </a:r>
            <a:r>
              <a:rPr lang="el-GR" sz="2400" i="1" dirty="0" smtClean="0"/>
              <a:t>λ</a:t>
            </a:r>
            <a:r>
              <a:rPr lang="en-US" sz="2400" i="1" baseline="-25000" dirty="0" smtClean="0"/>
              <a:t>s</a:t>
            </a:r>
            <a:endParaRPr lang="en-IN" sz="2400" i="1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733776" y="2402065"/>
            <a:ext cx="9753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Otherwise,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It must be noted that unlike </a:t>
            </a:r>
            <a:r>
              <a:rPr lang="en-US" dirty="0" err="1" smtClean="0">
                <a:solidFill>
                  <a:srgbClr val="FF0000"/>
                </a:solidFill>
              </a:rPr>
              <a:t>sphericity</a:t>
            </a:r>
            <a:r>
              <a:rPr lang="en-US" dirty="0" smtClean="0">
                <a:solidFill>
                  <a:srgbClr val="FF0000"/>
                </a:solidFill>
              </a:rPr>
              <a:t>, specific surface ratio n is a function of particle size (</a:t>
            </a:r>
            <a:r>
              <a:rPr lang="en-US" i="1" dirty="0" err="1" smtClean="0">
                <a:solidFill>
                  <a:srgbClr val="FF0000"/>
                </a:solidFill>
              </a:rPr>
              <a:t>d</a:t>
            </a:r>
            <a:r>
              <a:rPr lang="en-US" i="1" baseline="-25000" dirty="0" err="1" smtClean="0">
                <a:solidFill>
                  <a:srgbClr val="FF0000"/>
                </a:solidFill>
              </a:rPr>
              <a:t>avg</a:t>
            </a:r>
            <a:r>
              <a:rPr lang="en-US" dirty="0" smtClean="0">
                <a:solidFill>
                  <a:srgbClr val="FF0000"/>
                </a:solidFill>
              </a:rPr>
              <a:t> )  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143" t="5093" r="2227" b="2982"/>
          <a:stretch/>
        </p:blipFill>
        <p:spPr>
          <a:xfrm>
            <a:off x="801509" y="3431822"/>
            <a:ext cx="10465421" cy="334151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81689" y="1305564"/>
            <a:ext cx="6265333" cy="3164837"/>
            <a:chOff x="4481689" y="1305564"/>
            <a:chExt cx="6265333" cy="3164837"/>
          </a:xfrm>
        </p:grpSpPr>
        <p:pic>
          <p:nvPicPr>
            <p:cNvPr id="12290" name="Picture 2" descr="Image result for Sphalerit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3709" y="1305564"/>
              <a:ext cx="1244248" cy="155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 flipV="1">
              <a:off x="4481689" y="2415822"/>
              <a:ext cx="2619022" cy="20545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8664083" y="1438111"/>
              <a:ext cx="2082939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000" dirty="0" err="1">
                  <a:solidFill>
                    <a:srgbClr val="222222"/>
                  </a:solidFill>
                  <a:cs typeface="Arial" panose="020B0604020202020204" pitchFamily="34" charset="0"/>
                </a:rPr>
                <a:t>Sphalerite</a:t>
              </a:r>
              <a:r>
                <a:rPr lang="en-US" sz="2000" dirty="0">
                  <a:solidFill>
                    <a:srgbClr val="222222"/>
                  </a:solidFill>
                  <a:cs typeface="Arial" panose="020B0604020202020204" pitchFamily="34" charset="0"/>
                </a:rPr>
                <a:t> is a mineral that is the chief ore of </a:t>
              </a:r>
              <a:r>
                <a:rPr lang="en-US" sz="2000" dirty="0" smtClean="0">
                  <a:solidFill>
                    <a:srgbClr val="222222"/>
                  </a:solidFill>
                  <a:cs typeface="Arial" panose="020B0604020202020204" pitchFamily="34" charset="0"/>
                </a:rPr>
                <a:t>zinc</a:t>
              </a:r>
              <a:r>
                <a:rPr lang="en-US" sz="2000" dirty="0">
                  <a:solidFill>
                    <a:srgbClr val="222222"/>
                  </a:solidFill>
                  <a:cs typeface="Arial" panose="020B0604020202020204" pitchFamily="34" charset="0"/>
                </a:rPr>
                <a:t> </a:t>
              </a:r>
              <a:r>
                <a:rPr lang="en-US" sz="2000" dirty="0" smtClean="0">
                  <a:solidFill>
                    <a:srgbClr val="222222"/>
                  </a:solidFill>
                  <a:cs typeface="Arial" panose="020B0604020202020204" pitchFamily="34" charset="0"/>
                </a:rPr>
                <a:t>[</a:t>
              </a:r>
              <a:r>
                <a:rPr lang="en-IN" sz="2000" dirty="0"/>
                <a:t>(</a:t>
              </a:r>
              <a:r>
                <a:rPr lang="en-IN" sz="2000" dirty="0" err="1" smtClean="0"/>
                <a:t>Zn,Fe</a:t>
              </a:r>
              <a:r>
                <a:rPr lang="en-IN" sz="2000" dirty="0" smtClean="0"/>
                <a:t>)S] </a:t>
              </a:r>
              <a:endParaRPr lang="en-IN" sz="2000" dirty="0">
                <a:cs typeface="Arial" panose="020B0604020202020204" pitchFamily="34" charset="0"/>
              </a:endParaRP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9546167" y="10967159"/>
            <a:ext cx="238664" cy="690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3708400" y="1184276"/>
            <a:ext cx="6914445" cy="2941815"/>
            <a:chOff x="3708400" y="1184276"/>
            <a:chExt cx="6914445" cy="2941815"/>
          </a:xfrm>
        </p:grpSpPr>
        <p:sp>
          <p:nvSpPr>
            <p:cNvPr id="12" name="Rectangle 11"/>
            <p:cNvSpPr/>
            <p:nvPr/>
          </p:nvSpPr>
          <p:spPr>
            <a:xfrm>
              <a:off x="7371645" y="1322190"/>
              <a:ext cx="325120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222222"/>
                  </a:solidFill>
                  <a:cs typeface="Arial" panose="020B0604020202020204" pitchFamily="34" charset="0"/>
                </a:rPr>
                <a:t>The mineral pyrite, or iron pyrite, also known as fool's gold, is an iron sulfide with the chemical formula </a:t>
              </a:r>
              <a:r>
                <a:rPr lang="en-US" sz="2000" dirty="0" err="1">
                  <a:solidFill>
                    <a:srgbClr val="222222"/>
                  </a:solidFill>
                  <a:cs typeface="Arial" panose="020B0604020202020204" pitchFamily="34" charset="0"/>
                </a:rPr>
                <a:t>FeS</a:t>
              </a:r>
              <a:endParaRPr lang="en-IN" sz="2000" dirty="0">
                <a:solidFill>
                  <a:srgbClr val="222222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2292" name="Picture 4" descr="Image result for Pyrite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475" y="1184276"/>
              <a:ext cx="1384102" cy="1774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Straight Arrow Connector 19"/>
            <p:cNvCxnSpPr/>
            <p:nvPr/>
          </p:nvCxnSpPr>
          <p:spPr>
            <a:xfrm flipV="1">
              <a:off x="3708400" y="2359378"/>
              <a:ext cx="2297289" cy="17667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059288" y="1327415"/>
            <a:ext cx="8353779" cy="2386634"/>
            <a:chOff x="3059288" y="1327415"/>
            <a:chExt cx="8353779" cy="2386634"/>
          </a:xfrm>
        </p:grpSpPr>
        <p:sp>
          <p:nvSpPr>
            <p:cNvPr id="22" name="Rectangle 21"/>
            <p:cNvSpPr/>
            <p:nvPr/>
          </p:nvSpPr>
          <p:spPr>
            <a:xfrm>
              <a:off x="5554134" y="1327415"/>
              <a:ext cx="5858933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000" dirty="0">
                  <a:solidFill>
                    <a:srgbClr val="222222"/>
                  </a:solidFill>
                </a:rPr>
                <a:t>Quartz is a mineral composed of silicon and oxygen atoms in a continuous framework of </a:t>
              </a:r>
              <a:r>
                <a:rPr lang="en-IN" sz="2000" dirty="0" err="1">
                  <a:solidFill>
                    <a:srgbClr val="222222"/>
                  </a:solidFill>
                </a:rPr>
                <a:t>SiO</a:t>
              </a:r>
              <a:r>
                <a:rPr lang="en-IN" sz="2000" dirty="0">
                  <a:solidFill>
                    <a:srgbClr val="222222"/>
                  </a:solidFill>
                </a:rPr>
                <a:t>₄ silicon–oxygen </a:t>
              </a:r>
              <a:r>
                <a:rPr lang="en-IN" sz="2000" dirty="0" err="1">
                  <a:solidFill>
                    <a:srgbClr val="222222"/>
                  </a:solidFill>
                </a:rPr>
                <a:t>tetrahedra</a:t>
              </a:r>
              <a:r>
                <a:rPr lang="en-IN" sz="2000" dirty="0">
                  <a:solidFill>
                    <a:srgbClr val="222222"/>
                  </a:solidFill>
                </a:rPr>
                <a:t>, with each oxygen being shared between two </a:t>
              </a:r>
              <a:r>
                <a:rPr lang="en-IN" sz="2000" dirty="0" err="1">
                  <a:solidFill>
                    <a:srgbClr val="222222"/>
                  </a:solidFill>
                </a:rPr>
                <a:t>tetrahedra</a:t>
              </a:r>
              <a:r>
                <a:rPr lang="en-IN" sz="2000" dirty="0">
                  <a:solidFill>
                    <a:srgbClr val="222222"/>
                  </a:solidFill>
                </a:rPr>
                <a:t>, giving an overall chemical formula of </a:t>
              </a:r>
              <a:r>
                <a:rPr lang="en-IN" sz="2000" dirty="0" err="1">
                  <a:solidFill>
                    <a:srgbClr val="222222"/>
                  </a:solidFill>
                </a:rPr>
                <a:t>SiO</a:t>
              </a:r>
              <a:r>
                <a:rPr lang="en-IN" sz="2000" dirty="0">
                  <a:solidFill>
                    <a:srgbClr val="222222"/>
                  </a:solidFill>
                </a:rPr>
                <a:t>₂. </a:t>
              </a:r>
              <a:endParaRPr lang="en-IN" sz="20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3059288" y="2562578"/>
              <a:ext cx="1061156" cy="11514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294" name="Picture 6" descr="Image result for Quartz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4898" y="1433689"/>
              <a:ext cx="1208613" cy="1214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3776133" y="1664970"/>
            <a:ext cx="7648222" cy="3070724"/>
            <a:chOff x="3776133" y="1664970"/>
            <a:chExt cx="7648222" cy="3070724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3776133" y="2735580"/>
              <a:ext cx="3851487" cy="20001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296" name="Picture 8" descr="Image result for Galena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00" t="6587" r="18000" b="7784"/>
            <a:stretch/>
          </p:blipFill>
          <p:spPr bwMode="auto">
            <a:xfrm>
              <a:off x="7522846" y="1664970"/>
              <a:ext cx="1455419" cy="1292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/>
            <p:cNvSpPr/>
            <p:nvPr/>
          </p:nvSpPr>
          <p:spPr>
            <a:xfrm>
              <a:off x="9082576" y="1833222"/>
              <a:ext cx="234177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rgbClr val="222222"/>
                  </a:solidFill>
                  <a:latin typeface="arial" panose="020B0604020202020204" pitchFamily="34" charset="0"/>
                </a:rPr>
                <a:t>Natural </a:t>
              </a:r>
              <a:r>
                <a:rPr lang="en-US" sz="2000" dirty="0">
                  <a:solidFill>
                    <a:srgbClr val="222222"/>
                  </a:solidFill>
                  <a:latin typeface="arial" panose="020B0604020202020204" pitchFamily="34" charset="0"/>
                </a:rPr>
                <a:t>mineral form of lead(II) sulfide</a:t>
              </a:r>
              <a:endParaRPr lang="en-IN" sz="20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379155" y="1506552"/>
            <a:ext cx="6696782" cy="3082387"/>
            <a:chOff x="5379155" y="1506552"/>
            <a:chExt cx="6696782" cy="3082387"/>
          </a:xfrm>
        </p:grpSpPr>
        <p:sp>
          <p:nvSpPr>
            <p:cNvPr id="26" name="Rectangle 25"/>
            <p:cNvSpPr/>
            <p:nvPr/>
          </p:nvSpPr>
          <p:spPr>
            <a:xfrm>
              <a:off x="9126674" y="1506552"/>
              <a:ext cx="2949263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rgbClr val="222222"/>
                  </a:solidFill>
                </a:rPr>
                <a:t>Calcite is a carbonate mineral and the most stable polymorph of calcium carbonate </a:t>
              </a:r>
              <a:r>
                <a:rPr lang="en-US" sz="2000" dirty="0" smtClean="0"/>
                <a:t>(CaCO</a:t>
              </a:r>
              <a:r>
                <a:rPr lang="en-US" sz="2000" baseline="-25000" dirty="0" smtClean="0"/>
                <a:t>3</a:t>
              </a:r>
              <a:r>
                <a:rPr lang="en-US" sz="2000" dirty="0" smtClean="0"/>
                <a:t>)</a:t>
              </a:r>
              <a:endParaRPr lang="en-IN" sz="2000" dirty="0"/>
            </a:p>
          </p:txBody>
        </p:sp>
        <p:pic>
          <p:nvPicPr>
            <p:cNvPr id="12298" name="Picture 10" descr="Image result for calcit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2999" y="1528587"/>
              <a:ext cx="1176512" cy="1493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" name="Straight Arrow Connector 40"/>
            <p:cNvCxnSpPr/>
            <p:nvPr/>
          </p:nvCxnSpPr>
          <p:spPr>
            <a:xfrm flipV="1">
              <a:off x="5379155" y="2980267"/>
              <a:ext cx="2331156" cy="16086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357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5066" y="654756"/>
            <a:ext cx="5836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Volume shape factor ( </a:t>
            </a:r>
            <a:r>
              <a:rPr lang="el-GR" sz="2400" b="1" u="sng" dirty="0"/>
              <a:t>λ</a:t>
            </a:r>
            <a:r>
              <a:rPr lang="en-US" sz="2400" b="1" u="sng" baseline="-25000" dirty="0"/>
              <a:t>v</a:t>
            </a:r>
            <a:r>
              <a:rPr lang="en-US" sz="2400" b="1" u="sng" dirty="0"/>
              <a:t> )</a:t>
            </a:r>
            <a:endParaRPr lang="en-IN" sz="2400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948268" y="1636888"/>
            <a:ext cx="10013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Sometimes used to calculate the volume of an irregular particle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Volume of an irregular particle is assumed to be proportional to the cube of its diameter ( which is true for a spherical particle )   </a:t>
            </a:r>
            <a:endParaRPr lang="en-IN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328800"/>
              </p:ext>
            </p:extLst>
          </p:nvPr>
        </p:nvGraphicFramePr>
        <p:xfrm>
          <a:off x="4004204" y="3021013"/>
          <a:ext cx="1138237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8" name="Equation" r:id="rId3" imgW="583920" imgH="253800" progId="Equation.DSMT4">
                  <p:embed/>
                </p:oleObj>
              </mc:Choice>
              <mc:Fallback>
                <p:oleObj name="Equation" r:id="rId3" imgW="5839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4204" y="3021013"/>
                        <a:ext cx="1138237" cy="509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55733" y="3138311"/>
            <a:ext cx="756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 </a:t>
            </a:r>
            <a:endParaRPr lang="en-IN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98658"/>
              </p:ext>
            </p:extLst>
          </p:nvPr>
        </p:nvGraphicFramePr>
        <p:xfrm>
          <a:off x="6653213" y="3037946"/>
          <a:ext cx="1360487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9" name="Equation" r:id="rId5" imgW="698400" imgH="253800" progId="Equation.DSMT4">
                  <p:embed/>
                </p:oleObj>
              </mc:Choice>
              <mc:Fallback>
                <p:oleObj name="Equation" r:id="rId5" imgW="6984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3213" y="3037946"/>
                        <a:ext cx="1360487" cy="509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42623" y="4047065"/>
            <a:ext cx="10267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The constant of proportionality </a:t>
            </a:r>
            <a:r>
              <a:rPr lang="el-GR" i="1" dirty="0" smtClean="0"/>
              <a:t>λ</a:t>
            </a:r>
            <a:r>
              <a:rPr lang="en-US" i="1" baseline="-25000" dirty="0"/>
              <a:t>v</a:t>
            </a:r>
            <a:r>
              <a:rPr lang="en-US" i="1" baseline="-25000" dirty="0" smtClean="0"/>
              <a:t> </a:t>
            </a:r>
            <a:r>
              <a:rPr lang="en-US" i="1" dirty="0" smtClean="0"/>
              <a:t> </a:t>
            </a:r>
            <a:r>
              <a:rPr lang="en-US" dirty="0" smtClean="0"/>
              <a:t>is called the </a:t>
            </a:r>
            <a:r>
              <a:rPr lang="en-US" i="1" dirty="0" smtClean="0">
                <a:solidFill>
                  <a:srgbClr val="FF0000"/>
                </a:solidFill>
              </a:rPr>
              <a:t>volume shape factor </a:t>
            </a:r>
            <a:endParaRPr lang="en-US" i="1" baseline="-25000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l-GR" i="1" dirty="0" smtClean="0"/>
              <a:t>λ</a:t>
            </a:r>
            <a:r>
              <a:rPr lang="en-US" i="1" baseline="-25000" dirty="0"/>
              <a:t>v</a:t>
            </a:r>
            <a:r>
              <a:rPr lang="en-US" i="1" baseline="-25000" dirty="0" smtClean="0"/>
              <a:t>  </a:t>
            </a:r>
            <a:r>
              <a:rPr lang="en-US" i="1" dirty="0" smtClean="0"/>
              <a:t> </a:t>
            </a:r>
            <a:r>
              <a:rPr lang="en-US" dirty="0" smtClean="0"/>
              <a:t>is actually not constant ( though designated as shape factor) but a function of the particle size.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In number of cases the variation of </a:t>
            </a:r>
            <a:r>
              <a:rPr lang="en-US" dirty="0"/>
              <a:t> </a:t>
            </a:r>
            <a:r>
              <a:rPr lang="el-GR" i="1" dirty="0" smtClean="0"/>
              <a:t>λ</a:t>
            </a:r>
            <a:r>
              <a:rPr lang="en-US" i="1" baseline="-25000" dirty="0"/>
              <a:t>v</a:t>
            </a:r>
            <a:r>
              <a:rPr lang="en-US" i="1" baseline="-25000" dirty="0" smtClean="0"/>
              <a:t>  </a:t>
            </a:r>
            <a:r>
              <a:rPr lang="en-US" dirty="0"/>
              <a:t>with particle size is not very large and an average value is considered for calculation.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70711" y="3064933"/>
            <a:ext cx="1027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.….(5)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6685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/>
        </p:nvSpPr>
        <p:spPr>
          <a:xfrm>
            <a:off x="336100" y="356568"/>
            <a:ext cx="101388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 dirty="0"/>
              <a:t>Mixed Particle Sizes</a:t>
            </a:r>
            <a:endParaRPr sz="3200" b="1" dirty="0"/>
          </a:p>
        </p:txBody>
      </p:sp>
      <p:sp>
        <p:nvSpPr>
          <p:cNvPr id="248" name="Google Shape;248;p30"/>
          <p:cNvSpPr txBox="1"/>
          <p:nvPr/>
        </p:nvSpPr>
        <p:spPr>
          <a:xfrm>
            <a:off x="336100" y="1339800"/>
            <a:ext cx="11668000" cy="2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249" name="Google Shape;249;p30"/>
          <p:cNvSpPr txBox="1"/>
          <p:nvPr/>
        </p:nvSpPr>
        <p:spPr>
          <a:xfrm>
            <a:off x="722489" y="1102734"/>
            <a:ext cx="11266311" cy="28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endParaRPr lang="en-IN" sz="1600" dirty="0" smtClean="0"/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1600" dirty="0" smtClean="0"/>
              <a:t>In real industrial process, we normally deal with mixtures of particles of different sizes. </a:t>
            </a:r>
            <a:endParaRPr lang="en-IN" sz="1600" dirty="0"/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endParaRPr lang="en-US" sz="1600" dirty="0" smtClean="0"/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1600" dirty="0" smtClean="0"/>
              <a:t>The mixture can be separated into a number of fractions with each fraction consisting of particles of given size </a:t>
            </a:r>
            <a:r>
              <a:rPr lang="en-IN" sz="1600" i="1" dirty="0" err="1" smtClean="0"/>
              <a:t>d</a:t>
            </a:r>
            <a:r>
              <a:rPr lang="en-IN" sz="1600" i="1" baseline="-25000" dirty="0" err="1" smtClean="0"/>
              <a:t>avg</a:t>
            </a:r>
            <a:r>
              <a:rPr lang="en-IN" sz="1600" i="1" baseline="-25000" dirty="0" err="1"/>
              <a:t>i</a:t>
            </a:r>
            <a:r>
              <a:rPr lang="en-US" sz="1600" baseline="-25000" dirty="0" smtClean="0"/>
              <a:t> </a:t>
            </a:r>
            <a:r>
              <a:rPr lang="en-US" sz="1600" dirty="0" smtClean="0"/>
              <a:t> </a:t>
            </a:r>
            <a:endParaRPr lang="en-IN" sz="1600" dirty="0"/>
          </a:p>
          <a:p>
            <a:pPr algn="just">
              <a:lnSpc>
                <a:spcPct val="115000"/>
              </a:lnSpc>
            </a:pPr>
            <a:endParaRPr lang="en-IN" sz="1600" dirty="0" smtClean="0"/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IN" sz="1600" dirty="0" smtClean="0"/>
              <a:t>Let </a:t>
            </a:r>
            <a:r>
              <a:rPr lang="en-IN" sz="1600" i="1" dirty="0" smtClean="0"/>
              <a:t>m</a:t>
            </a:r>
            <a:r>
              <a:rPr lang="en-IN" sz="1600" i="1" baseline="-25000" dirty="0" smtClean="0"/>
              <a:t>i</a:t>
            </a:r>
            <a:r>
              <a:rPr lang="en-IN" sz="1600" i="1" dirty="0" smtClean="0"/>
              <a:t> </a:t>
            </a:r>
            <a:r>
              <a:rPr lang="en-IN" sz="1600" dirty="0" smtClean="0"/>
              <a:t>be the total mass of the </a:t>
            </a:r>
            <a:r>
              <a:rPr lang="en-IN" sz="1600" dirty="0" err="1" smtClean="0"/>
              <a:t>i-th</a:t>
            </a:r>
            <a:r>
              <a:rPr lang="en-IN" sz="1600" dirty="0" smtClean="0"/>
              <a:t> fraction. 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1600" dirty="0" smtClean="0"/>
              <a:t>The specific surface of the </a:t>
            </a:r>
            <a:r>
              <a:rPr lang="en-IN" sz="1600" dirty="0" err="1"/>
              <a:t>i-th</a:t>
            </a:r>
            <a:r>
              <a:rPr lang="en-IN" sz="1600" dirty="0"/>
              <a:t> </a:t>
            </a:r>
            <a:r>
              <a:rPr lang="en-IN" sz="1600" dirty="0" smtClean="0"/>
              <a:t>fraction</a:t>
            </a:r>
            <a:r>
              <a:rPr lang="en-IN" sz="1600" dirty="0"/>
              <a:t> </a:t>
            </a:r>
            <a:r>
              <a:rPr lang="en-IN" sz="1600" dirty="0" smtClean="0"/>
              <a:t>can be calculated using equation 3 as </a:t>
            </a:r>
            <a:endParaRPr lang="en-IN" sz="1600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996935"/>
              </p:ext>
            </p:extLst>
          </p:nvPr>
        </p:nvGraphicFramePr>
        <p:xfrm>
          <a:off x="3680179" y="3917774"/>
          <a:ext cx="1436688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8" name="Equation" r:id="rId4" imgW="736560" imgH="469800" progId="Equation.DSMT4">
                  <p:embed/>
                </p:oleObj>
              </mc:Choice>
              <mc:Fallback>
                <p:oleObj name="Equation" r:id="rId4" imgW="73656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179" y="3917774"/>
                        <a:ext cx="1436688" cy="942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762977" y="4295422"/>
            <a:ext cx="1027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.….(6) 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67645" y="5102579"/>
            <a:ext cx="9708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The surface area of the </a:t>
            </a:r>
            <a:r>
              <a:rPr lang="en-IN" sz="1600" dirty="0" err="1"/>
              <a:t>i-th</a:t>
            </a:r>
            <a:r>
              <a:rPr lang="en-IN" sz="1600" dirty="0"/>
              <a:t> fraction</a:t>
            </a:r>
            <a:r>
              <a:rPr lang="en-US" sz="1600" dirty="0" smtClean="0"/>
              <a:t> </a:t>
            </a:r>
            <a:endParaRPr lang="en-IN" sz="1600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083412"/>
              </p:ext>
            </p:extLst>
          </p:nvPr>
        </p:nvGraphicFramePr>
        <p:xfrm>
          <a:off x="3413478" y="5503686"/>
          <a:ext cx="225425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9" name="Equation" r:id="rId6" imgW="1155600" imgH="469800" progId="Equation.DSMT4">
                  <p:embed/>
                </p:oleObj>
              </mc:Choice>
              <mc:Fallback>
                <p:oleObj name="Equation" r:id="rId6" imgW="115560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3478" y="5503686"/>
                        <a:ext cx="2254250" cy="942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915377" y="5847644"/>
            <a:ext cx="1027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.….(8)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785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9;p30"/>
          <p:cNvSpPr txBox="1"/>
          <p:nvPr/>
        </p:nvSpPr>
        <p:spPr>
          <a:xfrm>
            <a:off x="327379" y="1396245"/>
            <a:ext cx="11266311" cy="45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endParaRPr lang="en-IN" sz="1600" dirty="0" smtClean="0"/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1600" dirty="0" smtClean="0"/>
              <a:t>The </a:t>
            </a:r>
            <a:r>
              <a:rPr lang="en-US" sz="1600" dirty="0"/>
              <a:t>specific surface </a:t>
            </a:r>
            <a:r>
              <a:rPr lang="en-US" sz="1600" dirty="0" smtClean="0"/>
              <a:t>area of the mixture (</a:t>
            </a:r>
            <a:r>
              <a:rPr lang="en-US" sz="1600" dirty="0" err="1" smtClean="0"/>
              <a:t>s</a:t>
            </a:r>
            <a:r>
              <a:rPr lang="en-US" sz="1600" baseline="-25000" dirty="0" err="1" smtClean="0"/>
              <a:t>m</a:t>
            </a:r>
            <a:r>
              <a:rPr lang="en-US" sz="1600" dirty="0" smtClean="0"/>
              <a:t>)  </a:t>
            </a:r>
            <a:endParaRPr lang="en-IN" sz="1600" dirty="0"/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endParaRPr lang="en-US" sz="1600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9075047"/>
              </p:ext>
            </p:extLst>
          </p:nvPr>
        </p:nvGraphicFramePr>
        <p:xfrm>
          <a:off x="949678" y="2190927"/>
          <a:ext cx="48799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7" name="Equation" r:id="rId3" imgW="2501640" imgH="419040" progId="Equation.DSMT4">
                  <p:embed/>
                </p:oleObj>
              </mc:Choice>
              <mc:Fallback>
                <p:oleObj name="Equation" r:id="rId3" imgW="25016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678" y="2190927"/>
                        <a:ext cx="4879975" cy="841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000703"/>
              </p:ext>
            </p:extLst>
          </p:nvPr>
        </p:nvGraphicFramePr>
        <p:xfrm>
          <a:off x="1412346" y="3126669"/>
          <a:ext cx="3470275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8" name="Equation" r:id="rId5" imgW="1777680" imgH="672840" progId="Equation.DSMT4">
                  <p:embed/>
                </p:oleObj>
              </mc:Choice>
              <mc:Fallback>
                <p:oleObj name="Equation" r:id="rId5" imgW="1777680" imgH="672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346" y="3126669"/>
                        <a:ext cx="3470275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86400" y="4447822"/>
            <a:ext cx="4413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Where,  x</a:t>
            </a:r>
            <a:r>
              <a:rPr lang="en-US" baseline="-25000" dirty="0" smtClean="0"/>
              <a:t>i</a:t>
            </a:r>
            <a:r>
              <a:rPr lang="en-US" dirty="0" smtClean="0"/>
              <a:t> is the mass fraction of the </a:t>
            </a:r>
            <a:r>
              <a:rPr lang="en-US" dirty="0" err="1" smtClean="0"/>
              <a:t>ith</a:t>
            </a:r>
            <a:r>
              <a:rPr lang="en-US" dirty="0" smtClean="0"/>
              <a:t> fraction in the mixture= (m</a:t>
            </a:r>
            <a:r>
              <a:rPr lang="en-US" baseline="-25000" dirty="0" smtClean="0"/>
              <a:t>i</a:t>
            </a:r>
            <a:r>
              <a:rPr lang="en-US" dirty="0" smtClean="0"/>
              <a:t>/M) and M is the total mass of the system </a:t>
            </a:r>
            <a:endParaRPr lang="en-IN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878417"/>
              </p:ext>
            </p:extLst>
          </p:nvPr>
        </p:nvGraphicFramePr>
        <p:xfrm>
          <a:off x="1498247" y="4567414"/>
          <a:ext cx="3421063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" name="Equation" r:id="rId7" imgW="1752480" imgH="457200" progId="Equation.DSMT4">
                  <p:embed/>
                </p:oleObj>
              </mc:Choice>
              <mc:Fallback>
                <p:oleObj name="Equation" r:id="rId7" imgW="17524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247" y="4567414"/>
                        <a:ext cx="3421063" cy="917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055610"/>
              </p:ext>
            </p:extLst>
          </p:nvPr>
        </p:nvGraphicFramePr>
        <p:xfrm>
          <a:off x="1186745" y="5697891"/>
          <a:ext cx="2182813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0" name="Equation" r:id="rId9" imgW="1117440" imgH="495000" progId="Equation.DSMT4">
                  <p:embed/>
                </p:oleObj>
              </mc:Choice>
              <mc:Fallback>
                <p:oleObj name="Equation" r:id="rId9" imgW="111744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6745" y="5697891"/>
                        <a:ext cx="2182813" cy="993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982133" y="5678311"/>
            <a:ext cx="2675467" cy="100471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226755" y="5960533"/>
            <a:ext cx="41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n is </a:t>
            </a:r>
            <a:r>
              <a:rPr lang="en-US" dirty="0"/>
              <a:t>the </a:t>
            </a:r>
            <a:r>
              <a:rPr lang="en-US" i="1" dirty="0" smtClean="0"/>
              <a:t>specific </a:t>
            </a:r>
            <a:r>
              <a:rPr lang="en-US" i="1" dirty="0"/>
              <a:t>surface ratio  </a:t>
            </a:r>
            <a:endParaRPr lang="en-IN" i="1" dirty="0"/>
          </a:p>
        </p:txBody>
      </p:sp>
      <p:sp>
        <p:nvSpPr>
          <p:cNvPr id="12" name="Google Shape;247;p30"/>
          <p:cNvSpPr txBox="1"/>
          <p:nvPr/>
        </p:nvSpPr>
        <p:spPr>
          <a:xfrm>
            <a:off x="336100" y="254967"/>
            <a:ext cx="101388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 dirty="0"/>
              <a:t>Mixed Particle Sizes</a:t>
            </a:r>
            <a:endParaRPr sz="3200" b="1" dirty="0"/>
          </a:p>
        </p:txBody>
      </p:sp>
    </p:spTree>
    <p:extLst>
      <p:ext uri="{BB962C8B-B14F-4D97-AF65-F5344CB8AC3E}">
        <p14:creationId xmlns:p14="http://schemas.microsoft.com/office/powerpoint/2010/main" val="197191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8634" y="67200"/>
            <a:ext cx="852732" cy="95433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9407767" y="155767"/>
            <a:ext cx="1850800" cy="8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solidFill>
                  <a:srgbClr val="351C75"/>
                </a:solidFill>
              </a:rPr>
              <a:t>IIT Kharagpur </a:t>
            </a:r>
            <a:endParaRPr sz="2400" b="1">
              <a:solidFill>
                <a:srgbClr val="351C75"/>
              </a:solidFill>
            </a:endParaRPr>
          </a:p>
          <a:p>
            <a:pPr algn="ctr"/>
            <a:r>
              <a:rPr lang="en" sz="2400" b="1">
                <a:solidFill>
                  <a:srgbClr val="351C75"/>
                </a:solidFill>
              </a:rPr>
              <a:t>NPTEL</a:t>
            </a:r>
            <a:endParaRPr sz="2400" b="1">
              <a:solidFill>
                <a:srgbClr val="351C75"/>
              </a:solidFill>
            </a:endParaRPr>
          </a:p>
        </p:txBody>
      </p:sp>
      <p:cxnSp>
        <p:nvCxnSpPr>
          <p:cNvPr id="107" name="Google Shape;107;p18"/>
          <p:cNvCxnSpPr/>
          <p:nvPr/>
        </p:nvCxnSpPr>
        <p:spPr>
          <a:xfrm>
            <a:off x="336100" y="1192167"/>
            <a:ext cx="11668000" cy="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8"/>
          <p:cNvSpPr txBox="1"/>
          <p:nvPr/>
        </p:nvSpPr>
        <p:spPr>
          <a:xfrm>
            <a:off x="805767" y="6088033"/>
            <a:ext cx="10081200" cy="8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1104967" y="1726400"/>
            <a:ext cx="10564400" cy="9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en-US" sz="8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 CHARACTERIZATION </a:t>
            </a:r>
          </a:p>
        </p:txBody>
      </p:sp>
    </p:spTree>
    <p:extLst>
      <p:ext uri="{BB962C8B-B14F-4D97-AF65-F5344CB8AC3E}">
        <p14:creationId xmlns:p14="http://schemas.microsoft.com/office/powerpoint/2010/main" val="215721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/>
        </p:nvSpPr>
        <p:spPr>
          <a:xfrm>
            <a:off x="336100" y="1339800"/>
            <a:ext cx="11668000" cy="2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249" name="Google Shape;249;p30"/>
          <p:cNvSpPr txBox="1"/>
          <p:nvPr/>
        </p:nvSpPr>
        <p:spPr>
          <a:xfrm>
            <a:off x="428979" y="1286933"/>
            <a:ext cx="11266311" cy="150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endParaRPr lang="en-IN" sz="1600" dirty="0"/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IN" sz="1600" dirty="0"/>
              <a:t>N</a:t>
            </a:r>
            <a:r>
              <a:rPr lang="en-IN" sz="1600" dirty="0" smtClean="0"/>
              <a:t>umber </a:t>
            </a:r>
            <a:r>
              <a:rPr lang="en-IN" sz="1600" dirty="0"/>
              <a:t>of particles in the </a:t>
            </a:r>
            <a:r>
              <a:rPr lang="en-IN" sz="1600" dirty="0" err="1" smtClean="0"/>
              <a:t>i-th</a:t>
            </a:r>
            <a:r>
              <a:rPr lang="en-IN" sz="1600" dirty="0" smtClean="0"/>
              <a:t> sample (N</a:t>
            </a:r>
            <a:r>
              <a:rPr lang="en-IN" sz="1600" baseline="-25000" dirty="0" smtClean="0"/>
              <a:t>i</a:t>
            </a:r>
            <a:r>
              <a:rPr lang="en-IN" sz="1600" dirty="0" smtClean="0"/>
              <a:t>) :</a:t>
            </a:r>
            <a:endParaRPr lang="en-IN" sz="1600" dirty="0"/>
          </a:p>
          <a:p>
            <a:pPr algn="just">
              <a:lnSpc>
                <a:spcPct val="115000"/>
              </a:lnSpc>
            </a:pPr>
            <a:endParaRPr lang="en-IN" sz="1600" dirty="0" smtClean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496127"/>
              </p:ext>
            </p:extLst>
          </p:nvPr>
        </p:nvGraphicFramePr>
        <p:xfrm>
          <a:off x="3709635" y="2452158"/>
          <a:ext cx="3097212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4" name="Equation" r:id="rId4" imgW="1523880" imgH="457200" progId="Equation.DSMT4">
                  <p:embed/>
                </p:oleObj>
              </mc:Choice>
              <mc:Fallback>
                <p:oleObj name="Equation" r:id="rId4" imgW="15238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9635" y="2452158"/>
                        <a:ext cx="3097212" cy="9572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Google Shape;249;p30"/>
          <p:cNvSpPr txBox="1"/>
          <p:nvPr/>
        </p:nvSpPr>
        <p:spPr>
          <a:xfrm>
            <a:off x="524935" y="2997200"/>
            <a:ext cx="11266311" cy="150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endParaRPr lang="en-IN" sz="1600" dirty="0"/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IN" sz="1600" dirty="0" smtClean="0"/>
              <a:t>Total number </a:t>
            </a:r>
            <a:r>
              <a:rPr lang="en-IN" sz="1600" dirty="0"/>
              <a:t>of particles </a:t>
            </a:r>
            <a:r>
              <a:rPr lang="en-IN" sz="1600" dirty="0" smtClean="0"/>
              <a:t>per unit mass of the mixture :</a:t>
            </a:r>
            <a:endParaRPr lang="en-IN" sz="1600" dirty="0"/>
          </a:p>
          <a:p>
            <a:pPr algn="just">
              <a:lnSpc>
                <a:spcPct val="115000"/>
              </a:lnSpc>
            </a:pPr>
            <a:endParaRPr lang="en-IN" sz="1600" dirty="0" smtClean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652449"/>
              </p:ext>
            </p:extLst>
          </p:nvPr>
        </p:nvGraphicFramePr>
        <p:xfrm>
          <a:off x="3907895" y="4184297"/>
          <a:ext cx="3071812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5" name="Equation" r:id="rId6" imgW="1511280" imgH="457200" progId="Equation.DSMT4">
                  <p:embed/>
                </p:oleObj>
              </mc:Choice>
              <mc:Fallback>
                <p:oleObj name="Equation" r:id="rId6" imgW="15112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7895" y="4184297"/>
                        <a:ext cx="3071812" cy="9572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43466" y="5700889"/>
            <a:ext cx="10859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If the distribution of the particle ( x</a:t>
            </a:r>
            <a:r>
              <a:rPr lang="en-US" baseline="-25000" dirty="0" smtClean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</a:t>
            </a:r>
            <a:r>
              <a:rPr lang="en-US" baseline="-25000" dirty="0" err="1" smtClean="0">
                <a:solidFill>
                  <a:srgbClr val="FF0000"/>
                </a:solidFill>
              </a:rPr>
              <a:t>avgi</a:t>
            </a:r>
            <a:r>
              <a:rPr lang="en-US" dirty="0" smtClean="0">
                <a:solidFill>
                  <a:srgbClr val="FF0000"/>
                </a:solidFill>
              </a:rPr>
              <a:t>) is known the specific surface area and the number of particle per unit mass of the mixture can be calculated.  </a:t>
            </a:r>
            <a:endParaRPr lang="en-IN" baseline="-25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2933" y="4323644"/>
            <a:ext cx="1027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.….(9)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3900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7142" y="218317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/>
              <a:t>1) </a:t>
            </a:r>
            <a:r>
              <a:rPr lang="en" dirty="0"/>
              <a:t>arithmetic mean </a:t>
            </a:r>
            <a:r>
              <a:rPr lang="en" dirty="0" smtClean="0"/>
              <a:t>:</a:t>
            </a:r>
            <a:r>
              <a:rPr lang="en" dirty="0"/>
              <a:t>	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27378" y="1325796"/>
            <a:ext cx="10950222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dirty="0"/>
              <a:t>The average particle size for a mixture of particles may be defined in several ways. 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078052"/>
              </p:ext>
            </p:extLst>
          </p:nvPr>
        </p:nvGraphicFramePr>
        <p:xfrm>
          <a:off x="2685344" y="1938690"/>
          <a:ext cx="1677988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6" name="Equation" r:id="rId3" imgW="825480" imgH="444240" progId="Equation.DSMT4">
                  <p:embed/>
                </p:oleObj>
              </mc:Choice>
              <mc:Fallback>
                <p:oleObj name="Equation" r:id="rId3" imgW="8254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5344" y="1938690"/>
                        <a:ext cx="1677988" cy="9318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584075" y="335157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/>
              <a:t>2) Length </a:t>
            </a:r>
            <a:r>
              <a:rPr lang="en" dirty="0"/>
              <a:t>mean </a:t>
            </a:r>
            <a:r>
              <a:rPr lang="en" dirty="0" smtClean="0"/>
              <a:t>:</a:t>
            </a:r>
            <a:r>
              <a:rPr lang="en" dirty="0"/>
              <a:t>	</a:t>
            </a:r>
            <a:endParaRPr lang="en-IN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100615"/>
              </p:ext>
            </p:extLst>
          </p:nvPr>
        </p:nvGraphicFramePr>
        <p:xfrm>
          <a:off x="2563813" y="3082925"/>
          <a:ext cx="1730375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7" name="Equation" r:id="rId5" imgW="850680" imgH="457200" progId="Equation.DSMT4">
                  <p:embed/>
                </p:oleObj>
              </mc:Choice>
              <mc:Fallback>
                <p:oleObj name="Equation" r:id="rId5" imgW="8506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3813" y="3082925"/>
                        <a:ext cx="1730375" cy="9572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634875" y="471189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/>
              <a:t>3) Surface </a:t>
            </a:r>
            <a:r>
              <a:rPr lang="en" dirty="0"/>
              <a:t>mean </a:t>
            </a:r>
            <a:r>
              <a:rPr lang="en" dirty="0" smtClean="0"/>
              <a:t>:</a:t>
            </a:r>
            <a:r>
              <a:rPr lang="en" dirty="0"/>
              <a:t>	</a:t>
            </a:r>
            <a:endParaRPr lang="en-IN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383144"/>
              </p:ext>
            </p:extLst>
          </p:nvPr>
        </p:nvGraphicFramePr>
        <p:xfrm>
          <a:off x="2592035" y="4443236"/>
          <a:ext cx="1730375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8" name="Equation" r:id="rId7" imgW="850680" imgH="457200" progId="Equation.DSMT4">
                  <p:embed/>
                </p:oleObj>
              </mc:Choice>
              <mc:Fallback>
                <p:oleObj name="Equation" r:id="rId7" imgW="8506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035" y="4443236"/>
                        <a:ext cx="1730375" cy="9572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5912430" y="218882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/>
              <a:t>4</a:t>
            </a:r>
            <a:r>
              <a:rPr lang="en" dirty="0" smtClean="0"/>
              <a:t>) Volume </a:t>
            </a:r>
            <a:r>
              <a:rPr lang="en" dirty="0"/>
              <a:t>mean </a:t>
            </a:r>
            <a:r>
              <a:rPr lang="en" dirty="0" smtClean="0"/>
              <a:t>:</a:t>
            </a:r>
            <a:r>
              <a:rPr lang="en" dirty="0"/>
              <a:t>	</a:t>
            </a:r>
            <a:endParaRPr lang="en-IN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715430"/>
              </p:ext>
            </p:extLst>
          </p:nvPr>
        </p:nvGraphicFramePr>
        <p:xfrm>
          <a:off x="7994650" y="1920875"/>
          <a:ext cx="1704975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9" name="Equation" r:id="rId9" imgW="838080" imgH="457200" progId="Equation.DSMT4">
                  <p:embed/>
                </p:oleObj>
              </mc:Choice>
              <mc:Fallback>
                <p:oleObj name="Equation" r:id="rId9" imgW="8380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4650" y="1920875"/>
                        <a:ext cx="1704975" cy="9572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5997096" y="344753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/>
              <a:t>5</a:t>
            </a:r>
            <a:r>
              <a:rPr lang="en" dirty="0" smtClean="0"/>
              <a:t>) Square root mean:</a:t>
            </a:r>
            <a:r>
              <a:rPr lang="en" dirty="0"/>
              <a:t>	</a:t>
            </a:r>
            <a:endParaRPr lang="en-IN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933400"/>
              </p:ext>
            </p:extLst>
          </p:nvPr>
        </p:nvGraphicFramePr>
        <p:xfrm>
          <a:off x="8289397" y="3054703"/>
          <a:ext cx="23241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0" name="Equation" r:id="rId11" imgW="1143000" imgH="533160" progId="Equation.DSMT4">
                  <p:embed/>
                </p:oleObj>
              </mc:Choice>
              <mc:Fallback>
                <p:oleObj name="Equation" r:id="rId11" imgW="114300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9397" y="3054703"/>
                        <a:ext cx="2324100" cy="1117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6025317" y="4932023"/>
            <a:ext cx="2384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/>
              <a:t>6</a:t>
            </a:r>
            <a:r>
              <a:rPr lang="en" dirty="0" smtClean="0"/>
              <a:t>) Cube root mean:</a:t>
            </a:r>
            <a:r>
              <a:rPr lang="en" dirty="0"/>
              <a:t>	</a:t>
            </a:r>
            <a:endParaRPr lang="en-IN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572279"/>
              </p:ext>
            </p:extLst>
          </p:nvPr>
        </p:nvGraphicFramePr>
        <p:xfrm>
          <a:off x="8281988" y="4538663"/>
          <a:ext cx="23495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1" name="Equation" r:id="rId13" imgW="1155600" imgH="533160" progId="Equation.DSMT4">
                  <p:embed/>
                </p:oleObj>
              </mc:Choice>
              <mc:Fallback>
                <p:oleObj name="Equation" r:id="rId13" imgW="115560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1988" y="4538663"/>
                        <a:ext cx="2349500" cy="1117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3107139" y="6043978"/>
            <a:ext cx="2384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smtClean="0"/>
              <a:t>7) Harmonic mean:</a:t>
            </a:r>
            <a:r>
              <a:rPr lang="en" dirty="0"/>
              <a:t>	</a:t>
            </a:r>
            <a:endParaRPr lang="en-IN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349081"/>
              </p:ext>
            </p:extLst>
          </p:nvPr>
        </p:nvGraphicFramePr>
        <p:xfrm>
          <a:off x="5180013" y="5680075"/>
          <a:ext cx="2401887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2" name="Equation" r:id="rId15" imgW="1180800" imgH="482400" progId="Equation.DSMT4">
                  <p:embed/>
                </p:oleObj>
              </mc:Choice>
              <mc:Fallback>
                <p:oleObj name="Equation" r:id="rId15" imgW="118080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013" y="5680075"/>
                        <a:ext cx="2401887" cy="1011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343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4133" y="1399822"/>
            <a:ext cx="561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Example: Calculate the statistical average diameters </a:t>
            </a:r>
            <a:endParaRPr lang="en-IN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418" y="2233245"/>
            <a:ext cx="6584959" cy="29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/>
        </p:nvSpPr>
        <p:spPr>
          <a:xfrm>
            <a:off x="375500" y="1362800"/>
            <a:ext cx="11589200" cy="1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" sz="2400" b="1" u="sng" dirty="0" smtClean="0">
                <a:solidFill>
                  <a:schemeClr val="dk1"/>
                </a:solidFill>
              </a:rPr>
              <a:t>Method of particle size </a:t>
            </a:r>
            <a:r>
              <a:rPr lang="en-IN" sz="2400" b="1" u="sng" dirty="0" smtClean="0">
                <a:solidFill>
                  <a:schemeClr val="dk1"/>
                </a:solidFill>
              </a:rPr>
              <a:t>investigation </a:t>
            </a:r>
          </a:p>
          <a:p>
            <a:pPr algn="just">
              <a:lnSpc>
                <a:spcPct val="115000"/>
              </a:lnSpc>
            </a:pPr>
            <a:r>
              <a:rPr lang="en" sz="1600" dirty="0" smtClean="0">
                <a:solidFill>
                  <a:schemeClr val="dk1"/>
                </a:solidFill>
              </a:rPr>
              <a:t>There </a:t>
            </a:r>
            <a:r>
              <a:rPr lang="en" sz="1600" dirty="0">
                <a:solidFill>
                  <a:schemeClr val="dk1"/>
                </a:solidFill>
              </a:rPr>
              <a:t>are various methods or techniques available for the determination of particle size</a:t>
            </a:r>
            <a:endParaRPr sz="1600" dirty="0">
              <a:solidFill>
                <a:schemeClr val="dk1"/>
              </a:solidFill>
            </a:endParaRPr>
          </a:p>
          <a:p>
            <a:pPr algn="just">
              <a:lnSpc>
                <a:spcPct val="115000"/>
              </a:lnSpc>
            </a:pPr>
            <a:endParaRPr sz="1600" dirty="0">
              <a:solidFill>
                <a:schemeClr val="dk1"/>
              </a:solidFill>
            </a:endParaRPr>
          </a:p>
          <a:p>
            <a:pPr algn="just">
              <a:lnSpc>
                <a:spcPct val="115000"/>
              </a:lnSpc>
            </a:pPr>
            <a:endParaRPr sz="1600" dirty="0">
              <a:solidFill>
                <a:schemeClr val="dk1"/>
              </a:solidFill>
            </a:endParaRPr>
          </a:p>
        </p:txBody>
      </p:sp>
      <p:graphicFrame>
        <p:nvGraphicFramePr>
          <p:cNvPr id="185" name="Google Shape;185;p24"/>
          <p:cNvGraphicFramePr/>
          <p:nvPr>
            <p:extLst>
              <p:ext uri="{D42A27DB-BD31-4B8C-83A1-F6EECF244321}">
                <p14:modId xmlns:p14="http://schemas.microsoft.com/office/powerpoint/2010/main" val="2247759224"/>
              </p:ext>
            </p:extLst>
          </p:nvPr>
        </p:nvGraphicFramePr>
        <p:xfrm>
          <a:off x="375500" y="2117500"/>
          <a:ext cx="11668000" cy="4396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84167"/>
                <a:gridCol w="7094500"/>
                <a:gridCol w="3889333"/>
              </a:tblGrid>
              <a:tr h="5780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S.No</a:t>
                      </a:r>
                      <a:endParaRPr sz="16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Method/ Technique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Particle radius in micron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253467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0000"/>
                          </a:solidFill>
                        </a:rPr>
                        <a:t>Sieving (dry or wet)</a:t>
                      </a:r>
                      <a:endParaRPr sz="1600" dirty="0">
                        <a:solidFill>
                          <a:srgbClr val="FF0000"/>
                        </a:solidFill>
                      </a:endParaRPr>
                    </a:p>
                    <a:p>
                      <a:pPr marL="457200" lvl="0" indent="-3048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600" dirty="0"/>
                        <a:t>ordinary sieving</a:t>
                      </a:r>
                      <a:endParaRPr sz="1600" dirty="0"/>
                    </a:p>
                    <a:p>
                      <a:pPr marL="457200" lvl="0" indent="-3048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600" dirty="0"/>
                        <a:t>air jet sieving</a:t>
                      </a:r>
                      <a:endParaRPr sz="1600" dirty="0"/>
                    </a:p>
                  </a:txBody>
                  <a:tcPr marL="91433" marR="91433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 </a:t>
                      </a:r>
                      <a:endParaRPr sz="1600" dirty="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Above 40</a:t>
                      </a:r>
                      <a:endParaRPr sz="1600" dirty="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20 – 120</a:t>
                      </a:r>
                      <a:endParaRPr sz="1600" dirty="0"/>
                    </a:p>
                  </a:txBody>
                  <a:tcPr marL="91433" marR="91433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237333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2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Sedimentation</a:t>
                      </a:r>
                      <a:endParaRPr sz="1600"/>
                    </a:p>
                    <a:p>
                      <a:pPr marL="457200" lvl="0" indent="-3048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600"/>
                        <a:t>gravity</a:t>
                      </a:r>
                      <a:endParaRPr sz="1600"/>
                    </a:p>
                    <a:p>
                      <a:pPr marL="457200" lvl="0" indent="-3048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600"/>
                        <a:t>centrifugal</a:t>
                      </a:r>
                      <a:endParaRPr sz="1600"/>
                    </a:p>
                  </a:txBody>
                  <a:tcPr marL="91433" marR="91433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 </a:t>
                      </a:r>
                      <a:endParaRPr sz="16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 – 100</a:t>
                      </a:r>
                      <a:endParaRPr sz="16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0.005 – 3</a:t>
                      </a:r>
                      <a:endParaRPr sz="1600"/>
                    </a:p>
                  </a:txBody>
                  <a:tcPr marL="91433" marR="91433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281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3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Elutriation (liq or air)</a:t>
                      </a:r>
                      <a:endParaRPr sz="1600"/>
                    </a:p>
                    <a:p>
                      <a:pPr marL="457200" lvl="0" indent="-3048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600"/>
                        <a:t>gravity</a:t>
                      </a:r>
                      <a:endParaRPr sz="1600"/>
                    </a:p>
                    <a:p>
                      <a:pPr marL="457200" lvl="0" indent="-3048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600"/>
                        <a:t>centrifugal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 </a:t>
                      </a:r>
                      <a:endParaRPr sz="16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5 – 100</a:t>
                      </a:r>
                      <a:endParaRPr sz="16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 – 60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51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25"/>
          <p:cNvGraphicFramePr/>
          <p:nvPr/>
        </p:nvGraphicFramePr>
        <p:xfrm>
          <a:off x="336100" y="1939634"/>
          <a:ext cx="11668000" cy="346618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/>
                <a:gridCol w="7268200"/>
                <a:gridCol w="3889333"/>
              </a:tblGrid>
              <a:tr h="1385533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4</a:t>
                      </a:r>
                      <a:endParaRPr sz="1600" dirty="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Optical method</a:t>
                      </a:r>
                      <a:endParaRPr sz="1600"/>
                    </a:p>
                    <a:p>
                      <a:pPr marL="457200" lvl="0" indent="-3048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600"/>
                        <a:t>light microscope</a:t>
                      </a:r>
                      <a:endParaRPr sz="1600"/>
                    </a:p>
                    <a:p>
                      <a:pPr marL="457200" lvl="0" indent="-3048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600"/>
                        <a:t>ultra microscope</a:t>
                      </a:r>
                      <a:endParaRPr sz="1600"/>
                    </a:p>
                    <a:p>
                      <a:pPr marL="457200" lvl="0" indent="-3048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600"/>
                        <a:t>electron microscope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 </a:t>
                      </a:r>
                      <a:endParaRPr sz="16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0.2 – 40</a:t>
                      </a:r>
                      <a:endParaRPr sz="16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0.005 – 0.2</a:t>
                      </a:r>
                      <a:endParaRPr sz="1600"/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0.0005 – 5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24216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5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Light scattering and transmission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0.1 – 30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24216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6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x-ray scattering</a:t>
                      </a:r>
                      <a:endParaRPr sz="1600" dirty="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0.005 – 0.05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24216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7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Permeability</a:t>
                      </a:r>
                      <a:endParaRPr sz="1600" dirty="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0.1 – 150</a:t>
                      </a:r>
                      <a:endParaRPr sz="1600"/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8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Adsorption</a:t>
                      </a:r>
                      <a:endParaRPr sz="16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0.001-5</a:t>
                      </a:r>
                      <a:endParaRPr sz="16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90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112" y="2494845"/>
            <a:ext cx="103293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latin typeface="+mj-lt"/>
                <a:ea typeface="+mj-ea"/>
                <a:cs typeface="+mj-cs"/>
              </a:rPr>
              <a:t>A liquid is a hen-pecked husband whereas a solid particle is a male </a:t>
            </a:r>
            <a:r>
              <a:rPr lang="en-US" sz="4400" b="1" i="1" dirty="0" smtClean="0">
                <a:latin typeface="+mj-lt"/>
                <a:ea typeface="+mj-ea"/>
                <a:cs typeface="+mj-cs"/>
              </a:rPr>
              <a:t>chauvinist…… </a:t>
            </a:r>
            <a:endParaRPr lang="en-IN" sz="44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045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5;p19"/>
          <p:cNvSpPr txBox="1">
            <a:spLocks noGrp="1"/>
          </p:cNvSpPr>
          <p:nvPr>
            <p:ph type="title"/>
          </p:nvPr>
        </p:nvSpPr>
        <p:spPr>
          <a:xfrm>
            <a:off x="3093633" y="280333"/>
            <a:ext cx="4838800" cy="74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b="1" dirty="0" smtClean="0"/>
              <a:t>Books 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845380"/>
            <a:ext cx="2581099" cy="40825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89" y="1853672"/>
            <a:ext cx="3174999" cy="4133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020" y="1851555"/>
            <a:ext cx="2757135" cy="40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0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3093633" y="280333"/>
            <a:ext cx="4838800" cy="74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b="1" dirty="0"/>
              <a:t>Particle Properties</a:t>
            </a:r>
            <a:endParaRPr b="1"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415600" y="1274800"/>
            <a:ext cx="5680400" cy="540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23323">
              <a:buClr>
                <a:srgbClr val="000000"/>
              </a:buClr>
              <a:buSzPts val="1400"/>
              <a:buAutoNum type="romanUcPeriod"/>
            </a:pPr>
            <a:r>
              <a:rPr lang="en" sz="1867" b="1" dirty="0">
                <a:solidFill>
                  <a:srgbClr val="000000"/>
                </a:solidFill>
              </a:rPr>
              <a:t>Physical</a:t>
            </a:r>
            <a:endParaRPr sz="1867" b="1" dirty="0">
              <a:solidFill>
                <a:srgbClr val="000000"/>
              </a:solidFill>
            </a:endParaRPr>
          </a:p>
          <a:p>
            <a:pPr indent="-406390">
              <a:buClr>
                <a:srgbClr val="000000"/>
              </a:buClr>
              <a:buSzPts val="1200"/>
            </a:pPr>
            <a:r>
              <a:rPr lang="en" sz="1800" dirty="0">
                <a:solidFill>
                  <a:srgbClr val="000000"/>
                </a:solidFill>
              </a:rPr>
              <a:t>Hardness,softness</a:t>
            </a:r>
            <a:endParaRPr sz="1800" dirty="0">
              <a:solidFill>
                <a:srgbClr val="000000"/>
              </a:solidFill>
            </a:endParaRPr>
          </a:p>
          <a:p>
            <a:pPr indent="-406390">
              <a:buClr>
                <a:srgbClr val="000000"/>
              </a:buClr>
              <a:buSzPts val="1200"/>
            </a:pPr>
            <a:r>
              <a:rPr lang="en" sz="1800" dirty="0">
                <a:solidFill>
                  <a:srgbClr val="000000"/>
                </a:solidFill>
              </a:rPr>
              <a:t>Tenacity,brittleness,friability</a:t>
            </a:r>
            <a:endParaRPr sz="1800" dirty="0">
              <a:solidFill>
                <a:srgbClr val="000000"/>
              </a:solidFill>
            </a:endParaRPr>
          </a:p>
          <a:p>
            <a:pPr indent="-406390">
              <a:buClr>
                <a:srgbClr val="000000"/>
              </a:buClr>
              <a:buSzPts val="1200"/>
            </a:pPr>
            <a:r>
              <a:rPr lang="en" sz="1800" dirty="0">
                <a:solidFill>
                  <a:srgbClr val="000000"/>
                </a:solidFill>
              </a:rPr>
              <a:t>Structure, fracture</a:t>
            </a:r>
            <a:endParaRPr sz="1800" dirty="0">
              <a:solidFill>
                <a:srgbClr val="000000"/>
              </a:solidFill>
            </a:endParaRPr>
          </a:p>
          <a:p>
            <a:pPr indent="-406390">
              <a:buClr>
                <a:srgbClr val="000000"/>
              </a:buClr>
              <a:buSzPts val="1200"/>
            </a:pPr>
            <a:r>
              <a:rPr lang="en" sz="1800" dirty="0">
                <a:solidFill>
                  <a:srgbClr val="000000"/>
                </a:solidFill>
              </a:rPr>
              <a:t>Friction</a:t>
            </a:r>
            <a:endParaRPr sz="1800" dirty="0">
              <a:solidFill>
                <a:srgbClr val="000000"/>
              </a:solidFill>
            </a:endParaRPr>
          </a:p>
          <a:p>
            <a:pPr indent="-406390">
              <a:buClr>
                <a:srgbClr val="000000"/>
              </a:buClr>
              <a:buSzPts val="1200"/>
            </a:pPr>
            <a:r>
              <a:rPr lang="en" sz="1800" dirty="0">
                <a:solidFill>
                  <a:srgbClr val="000000"/>
                </a:solidFill>
              </a:rPr>
              <a:t>Aggregation, stickiness</a:t>
            </a:r>
            <a:endParaRPr sz="1800" dirty="0">
              <a:solidFill>
                <a:srgbClr val="000000"/>
              </a:solidFill>
            </a:endParaRPr>
          </a:p>
          <a:p>
            <a:pPr indent="-406390">
              <a:buClr>
                <a:srgbClr val="000000"/>
              </a:buClr>
              <a:buSzPts val="1200"/>
            </a:pPr>
            <a:r>
              <a:rPr lang="en" sz="1800" dirty="0">
                <a:solidFill>
                  <a:srgbClr val="000000"/>
                </a:solidFill>
              </a:rPr>
              <a:t>Colour, lustre</a:t>
            </a:r>
            <a:endParaRPr sz="1800" dirty="0">
              <a:solidFill>
                <a:srgbClr val="000000"/>
              </a:solidFill>
            </a:endParaRPr>
          </a:p>
          <a:p>
            <a:pPr indent="-406390">
              <a:buClr>
                <a:srgbClr val="000000"/>
              </a:buClr>
              <a:buSzPts val="1200"/>
            </a:pPr>
            <a:r>
              <a:rPr lang="en" sz="1800" dirty="0">
                <a:solidFill>
                  <a:srgbClr val="000000"/>
                </a:solidFill>
              </a:rPr>
              <a:t>Electro-conductivity</a:t>
            </a:r>
            <a:endParaRPr sz="1800" dirty="0">
              <a:solidFill>
                <a:srgbClr val="000000"/>
              </a:solidFill>
            </a:endParaRPr>
          </a:p>
          <a:p>
            <a:pPr indent="-406390">
              <a:buClr>
                <a:srgbClr val="000000"/>
              </a:buClr>
              <a:buSzPts val="1200"/>
            </a:pPr>
            <a:r>
              <a:rPr lang="en" sz="1800" dirty="0">
                <a:solidFill>
                  <a:srgbClr val="000000"/>
                </a:solidFill>
              </a:rPr>
              <a:t>Magnetic susceptibility</a:t>
            </a:r>
            <a:endParaRPr sz="1800" dirty="0">
              <a:solidFill>
                <a:srgbClr val="000000"/>
              </a:solidFill>
            </a:endParaRPr>
          </a:p>
          <a:p>
            <a:pPr indent="-406390">
              <a:buClr>
                <a:srgbClr val="000000"/>
              </a:buClr>
              <a:buSzPts val="1200"/>
            </a:pPr>
            <a:r>
              <a:rPr lang="en" sz="1800" dirty="0">
                <a:solidFill>
                  <a:srgbClr val="000000"/>
                </a:solidFill>
              </a:rPr>
              <a:t>C</a:t>
            </a:r>
            <a:r>
              <a:rPr lang="en" sz="1800" dirty="0" smtClean="0">
                <a:solidFill>
                  <a:srgbClr val="000000"/>
                </a:solidFill>
              </a:rPr>
              <a:t>hange </a:t>
            </a:r>
            <a:r>
              <a:rPr lang="en" sz="1800" dirty="0">
                <a:solidFill>
                  <a:srgbClr val="000000"/>
                </a:solidFill>
              </a:rPr>
              <a:t>in mechanical properties by heat</a:t>
            </a: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r="10080" b="16736"/>
          <a:stretch/>
        </p:blipFill>
        <p:spPr>
          <a:xfrm>
            <a:off x="6296367" y="1416934"/>
            <a:ext cx="2715499" cy="19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t="-2000" b="1999"/>
          <a:stretch/>
        </p:blipFill>
        <p:spPr>
          <a:xfrm>
            <a:off x="9401633" y="1416917"/>
            <a:ext cx="2630200" cy="197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415600" y="4721533"/>
            <a:ext cx="5680400" cy="1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II. </a:t>
            </a:r>
            <a:r>
              <a:rPr lang="en" sz="2400" b="1" dirty="0"/>
              <a:t>Physio-Chemical</a:t>
            </a:r>
            <a:endParaRPr sz="2400" b="1" dirty="0"/>
          </a:p>
          <a:p>
            <a:pPr marL="609585" indent="-406390">
              <a:buSzPts val="1200"/>
              <a:buChar char="●"/>
            </a:pPr>
            <a:r>
              <a:rPr lang="en" sz="1600" dirty="0"/>
              <a:t>Surface Properties- Adhesion, polarity, contact angle</a:t>
            </a:r>
            <a:endParaRPr sz="1600" dirty="0"/>
          </a:p>
          <a:p>
            <a:pPr marL="609585" indent="-406390">
              <a:buSzPts val="1200"/>
              <a:buChar char="●"/>
            </a:pPr>
            <a:r>
              <a:rPr lang="en" sz="1600" dirty="0"/>
              <a:t>Change in magnetic properties by heat</a:t>
            </a:r>
            <a:endParaRPr sz="1600" dirty="0"/>
          </a:p>
          <a:p>
            <a:pPr marL="609585" indent="-406390">
              <a:buSzPts val="1200"/>
              <a:buChar char="●"/>
            </a:pPr>
            <a:r>
              <a:rPr lang="en" sz="1600" dirty="0"/>
              <a:t>Change in properties on adding depressants, activators</a:t>
            </a:r>
            <a:endParaRPr sz="1600" dirty="0"/>
          </a:p>
        </p:txBody>
      </p:sp>
      <p:sp>
        <p:nvSpPr>
          <p:cNvPr id="123" name="Google Shape;123;p19"/>
          <p:cNvSpPr txBox="1"/>
          <p:nvPr/>
        </p:nvSpPr>
        <p:spPr>
          <a:xfrm>
            <a:off x="6721867" y="3389567"/>
            <a:ext cx="2303600" cy="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i="1" dirty="0"/>
              <a:t>Aggregated particles</a:t>
            </a:r>
            <a:endParaRPr sz="1333" i="1" dirty="0"/>
          </a:p>
        </p:txBody>
      </p:sp>
      <p:sp>
        <p:nvSpPr>
          <p:cNvPr id="124" name="Google Shape;124;p19"/>
          <p:cNvSpPr txBox="1"/>
          <p:nvPr/>
        </p:nvSpPr>
        <p:spPr>
          <a:xfrm>
            <a:off x="9651333" y="3389567"/>
            <a:ext cx="2130800" cy="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i="1"/>
              <a:t>Soft mineral - Gallium</a:t>
            </a:r>
            <a:endParaRPr sz="1333" i="1"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367" y="3912234"/>
            <a:ext cx="5677428" cy="227096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8039800" y="6183200"/>
            <a:ext cx="2918800" cy="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i="1"/>
              <a:t>Different colours of minerals</a:t>
            </a:r>
            <a:endParaRPr sz="1333" i="1"/>
          </a:p>
        </p:txBody>
      </p:sp>
    </p:spTree>
    <p:extLst>
      <p:ext uri="{BB962C8B-B14F-4D97-AF65-F5344CB8AC3E}">
        <p14:creationId xmlns:p14="http://schemas.microsoft.com/office/powerpoint/2010/main" val="18721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618800" y="1432845"/>
            <a:ext cx="10974889" cy="2371512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just">
              <a:buNone/>
            </a:pPr>
            <a:r>
              <a:rPr lang="en" sz="2400" dirty="0">
                <a:solidFill>
                  <a:schemeClr val="dk1"/>
                </a:solidFill>
              </a:rPr>
              <a:t>Individual solid particles are characterized by </a:t>
            </a:r>
            <a:r>
              <a:rPr lang="en" sz="2400" dirty="0" smtClean="0">
                <a:solidFill>
                  <a:schemeClr val="dk1"/>
                </a:solidFill>
              </a:rPr>
              <a:t>their</a:t>
            </a:r>
          </a:p>
          <a:p>
            <a:pPr marL="0" indent="0" algn="just">
              <a:buNone/>
            </a:pPr>
            <a:r>
              <a:rPr lang="en" sz="1600" dirty="0" smtClean="0">
                <a:solidFill>
                  <a:schemeClr val="dk1"/>
                </a:solidFill>
              </a:rPr>
              <a:t> </a:t>
            </a:r>
          </a:p>
          <a:p>
            <a:pPr marL="342900" indent="-342900" algn="just">
              <a:buAutoNum type="arabicParenBoth"/>
            </a:pPr>
            <a:r>
              <a:rPr lang="en-IN" sz="2000" dirty="0" smtClean="0">
                <a:solidFill>
                  <a:schemeClr val="dk1"/>
                </a:solidFill>
              </a:rPr>
              <a:t>S</a:t>
            </a:r>
            <a:r>
              <a:rPr lang="en" sz="2000" dirty="0" smtClean="0">
                <a:solidFill>
                  <a:schemeClr val="dk1"/>
                </a:solidFill>
              </a:rPr>
              <a:t>ize</a:t>
            </a:r>
          </a:p>
          <a:p>
            <a:pPr marL="342900" indent="-342900" algn="just">
              <a:buAutoNum type="arabicParenBoth"/>
            </a:pPr>
            <a:endParaRPr lang="en" sz="2000" dirty="0" smtClean="0">
              <a:solidFill>
                <a:schemeClr val="dk1"/>
              </a:solidFill>
            </a:endParaRPr>
          </a:p>
          <a:p>
            <a:pPr marL="342900" indent="-342900" algn="just">
              <a:buAutoNum type="arabicParenBoth"/>
            </a:pPr>
            <a:r>
              <a:rPr lang="en" sz="2000" dirty="0" smtClean="0">
                <a:solidFill>
                  <a:schemeClr val="dk1"/>
                </a:solidFill>
              </a:rPr>
              <a:t>Shape</a:t>
            </a:r>
          </a:p>
          <a:p>
            <a:pPr marL="342900" indent="-342900" algn="just">
              <a:buAutoNum type="arabicParenBoth"/>
            </a:pPr>
            <a:endParaRPr lang="en" sz="2000" dirty="0" smtClean="0">
              <a:solidFill>
                <a:schemeClr val="dk1"/>
              </a:solidFill>
            </a:endParaRPr>
          </a:p>
          <a:p>
            <a:pPr marL="342900" indent="-342900" algn="just">
              <a:buAutoNum type="arabicParenBoth"/>
            </a:pPr>
            <a:r>
              <a:rPr lang="en" sz="2000" dirty="0" smtClean="0">
                <a:solidFill>
                  <a:schemeClr val="dk1"/>
                </a:solidFill>
              </a:rPr>
              <a:t>Density</a:t>
            </a:r>
            <a:endParaRPr lang="en" sz="2000" dirty="0">
              <a:solidFill>
                <a:schemeClr val="dk1"/>
              </a:solidFill>
            </a:endParaRPr>
          </a:p>
          <a:p>
            <a:pPr marL="0" indent="0" algn="just">
              <a:buNone/>
            </a:pPr>
            <a:endParaRPr lang="en" sz="1600" dirty="0">
              <a:solidFill>
                <a:schemeClr val="dk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54756" y="3894667"/>
            <a:ext cx="10893778" cy="2536840"/>
            <a:chOff x="654756" y="3894667"/>
            <a:chExt cx="10893778" cy="2536840"/>
          </a:xfrm>
        </p:grpSpPr>
        <p:sp>
          <p:nvSpPr>
            <p:cNvPr id="5" name="Rectangle 4"/>
            <p:cNvSpPr/>
            <p:nvPr/>
          </p:nvSpPr>
          <p:spPr>
            <a:xfrm>
              <a:off x="1106312" y="4400182"/>
              <a:ext cx="10442222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US" dirty="0"/>
                <a:t>Particles of homogeneous solids have the same density as the bulk material. </a:t>
              </a:r>
              <a:endParaRPr lang="en-US" dirty="0" smtClean="0"/>
            </a:p>
            <a:p>
              <a:pPr algn="just"/>
              <a:endParaRPr lang="en-US" dirty="0" smtClean="0"/>
            </a:p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US" dirty="0" smtClean="0"/>
                <a:t>Particles </a:t>
              </a:r>
              <a:r>
                <a:rPr lang="en-US" dirty="0"/>
                <a:t>obtained by breaking a composite solid such as a metal bearing ore, have various densities, usually different from the density of the bulk material. </a:t>
              </a:r>
              <a:endParaRPr lang="en-US" dirty="0" smtClean="0"/>
            </a:p>
            <a:p>
              <a:pPr algn="just"/>
              <a:endParaRPr lang="en-US" dirty="0" smtClean="0"/>
            </a:p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US" dirty="0" smtClean="0"/>
                <a:t>Size </a:t>
              </a:r>
              <a:r>
                <a:rPr lang="en-US" dirty="0"/>
                <a:t>and shape are easily specified for regular particles such as cubes and spheres but for irregular particles (such as mica flakes) the terms size and shape must be p</a:t>
              </a:r>
              <a:r>
                <a:rPr lang="en-US" dirty="0" smtClean="0"/>
                <a:t>roperly </a:t>
              </a:r>
              <a:r>
                <a:rPr lang="en-US" dirty="0"/>
                <a:t>defined.                                                                                                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54756" y="3894667"/>
              <a:ext cx="8231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Note: </a:t>
              </a:r>
              <a:endParaRPr lang="en-IN" sz="2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857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8048" y="1671191"/>
            <a:ext cx="894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How to define the size of a irregular particle 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4130" y="2258645"/>
            <a:ext cx="627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else can be done to empirically define a particle size?</a:t>
            </a:r>
          </a:p>
        </p:txBody>
      </p:sp>
      <p:sp>
        <p:nvSpPr>
          <p:cNvPr id="7" name="Rectangle 6"/>
          <p:cNvSpPr/>
          <p:nvPr/>
        </p:nvSpPr>
        <p:spPr>
          <a:xfrm>
            <a:off x="7371644" y="6221567"/>
            <a:ext cx="45832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smtClean="0">
                <a:solidFill>
                  <a:srgbClr val="0066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G </a:t>
            </a:r>
            <a:r>
              <a:rPr lang="en-US" sz="1100" i="1" dirty="0">
                <a:solidFill>
                  <a:srgbClr val="0066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Martin, CE Blyth, H Tongue - Transactions of the Ceramic Society, 1923</a:t>
            </a:r>
            <a:endParaRPr lang="en-IN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590" y="3960310"/>
            <a:ext cx="86828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 smtClean="0"/>
              <a:t>Geoffrey</a:t>
            </a:r>
            <a:r>
              <a:rPr lang="en-IN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IN" b="1" dirty="0"/>
              <a:t>Martin, </a:t>
            </a:r>
            <a:r>
              <a:rPr lang="en-IN" b="1" dirty="0" smtClean="0"/>
              <a:t>1923 : </a:t>
            </a:r>
            <a:r>
              <a:rPr lang="en-IN" dirty="0" smtClean="0"/>
              <a:t>Defined the size of an irregular particle as length of line bisecting  the maximum cross-sectional area of the particle.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IN" b="1" dirty="0"/>
              <a:t>L. R.  </a:t>
            </a:r>
            <a:r>
              <a:rPr lang="en-IN" b="1" dirty="0" err="1"/>
              <a:t>Feret</a:t>
            </a:r>
            <a:r>
              <a:rPr lang="en-IN" b="1" dirty="0"/>
              <a:t>, 1930 </a:t>
            </a:r>
            <a:r>
              <a:rPr lang="en-IN" b="1" dirty="0" smtClean="0"/>
              <a:t>: </a:t>
            </a:r>
            <a:r>
              <a:rPr lang="en-IN" dirty="0" smtClean="0"/>
              <a:t>Distance between the two most extreme points on the particle surface </a:t>
            </a:r>
            <a:endParaRPr lang="en-IN" dirty="0"/>
          </a:p>
        </p:txBody>
      </p:sp>
      <p:pic>
        <p:nvPicPr>
          <p:cNvPr id="1028" name="Picture 4" descr="Image result for histor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t="24648" r="2114" b="26491"/>
          <a:stretch/>
        </p:blipFill>
        <p:spPr bwMode="auto">
          <a:xfrm>
            <a:off x="482384" y="2959858"/>
            <a:ext cx="2520461" cy="8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373815" y="6493804"/>
            <a:ext cx="41968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i="1" dirty="0" smtClean="0">
                <a:solidFill>
                  <a:srgbClr val="0066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fr-FR" sz="1100" i="1" dirty="0" err="1" smtClean="0">
                <a:solidFill>
                  <a:srgbClr val="0066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Feret</a:t>
            </a:r>
            <a:r>
              <a:rPr lang="fr-FR" sz="1100" i="1" dirty="0">
                <a:solidFill>
                  <a:srgbClr val="0066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L. R. La grosseur des grains des matières pulvérulentes. </a:t>
            </a:r>
            <a:r>
              <a:rPr lang="fr-FR" sz="1100" i="1" dirty="0" smtClean="0">
                <a:solidFill>
                  <a:srgbClr val="0066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1930</a:t>
            </a:r>
            <a:endParaRPr lang="en-IN" sz="1100" i="1" dirty="0">
              <a:solidFill>
                <a:srgbClr val="0066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0910" y="6058225"/>
            <a:ext cx="595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Fails to define the actual size and shape of irregular particle </a:t>
            </a:r>
            <a:endParaRPr lang="en-IN" dirty="0"/>
          </a:p>
        </p:txBody>
      </p:sp>
      <p:pic>
        <p:nvPicPr>
          <p:cNvPr id="1032" name="Picture 8" descr="Image result for sad smile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40" y="5883274"/>
            <a:ext cx="629871" cy="6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ad smiley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9"/>
          <a:stretch/>
        </p:blipFill>
        <p:spPr bwMode="auto">
          <a:xfrm>
            <a:off x="419833" y="1611517"/>
            <a:ext cx="632879" cy="51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9249144" y="2487456"/>
            <a:ext cx="2472733" cy="2730800"/>
            <a:chOff x="9542656" y="1460167"/>
            <a:chExt cx="2472733" cy="2730800"/>
          </a:xfrm>
        </p:grpSpPr>
        <p:pic>
          <p:nvPicPr>
            <p:cNvPr id="18" name="Google Shape;175;p23"/>
            <p:cNvPicPr preferRelativeResize="0"/>
            <p:nvPr/>
          </p:nvPicPr>
          <p:blipFill rotWithShape="1">
            <a:blip r:embed="rId5">
              <a:alphaModFix/>
            </a:blip>
            <a:srcRect b="9637"/>
            <a:stretch/>
          </p:blipFill>
          <p:spPr>
            <a:xfrm>
              <a:off x="9542656" y="1713161"/>
              <a:ext cx="2472733" cy="2215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76;p23"/>
            <p:cNvSpPr/>
            <p:nvPr/>
          </p:nvSpPr>
          <p:spPr>
            <a:xfrm>
              <a:off x="9688333" y="1460167"/>
              <a:ext cx="2158800" cy="2730800"/>
            </a:xfrm>
            <a:prstGeom prst="rect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highlight>
                  <a:srgbClr val="FF0000"/>
                </a:highlight>
              </a:endParaRPr>
            </a:p>
          </p:txBody>
        </p:sp>
      </p:grpSp>
      <p:cxnSp>
        <p:nvCxnSpPr>
          <p:cNvPr id="14" name="Straight Connector 13"/>
          <p:cNvCxnSpPr/>
          <p:nvPr/>
        </p:nvCxnSpPr>
        <p:spPr>
          <a:xfrm flipV="1">
            <a:off x="8319911" y="2494845"/>
            <a:ext cx="1083733" cy="2449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331200" y="4944533"/>
            <a:ext cx="1061156" cy="2709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1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5517" y="1345980"/>
            <a:ext cx="106797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Later,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Particle size was defined by comparing with spherical particle with the characteristic length as the </a:t>
            </a:r>
            <a:r>
              <a:rPr lang="en-US" i="1" dirty="0" smtClean="0">
                <a:solidFill>
                  <a:srgbClr val="FF0000"/>
                </a:solidFill>
              </a:rPr>
              <a:t>equivalent diameter (</a:t>
            </a:r>
            <a:r>
              <a:rPr lang="en-US" i="1" dirty="0" err="1" smtClean="0">
                <a:solidFill>
                  <a:srgbClr val="FF0000"/>
                </a:solidFill>
              </a:rPr>
              <a:t>D</a:t>
            </a:r>
            <a:r>
              <a:rPr lang="en-US" i="1" baseline="-25000" dirty="0" err="1" smtClean="0">
                <a:solidFill>
                  <a:srgbClr val="FF0000"/>
                </a:solidFill>
              </a:rPr>
              <a:t>pe</a:t>
            </a:r>
            <a:r>
              <a:rPr lang="en-US" i="1" dirty="0" smtClean="0">
                <a:solidFill>
                  <a:srgbClr val="FF0000"/>
                </a:solidFill>
              </a:rPr>
              <a:t>)</a:t>
            </a:r>
            <a:r>
              <a:rPr lang="en-US" dirty="0" smtClean="0"/>
              <a:t>.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539265" y="2658530"/>
            <a:ext cx="10828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Size of an irregular particle can be broadly defined as </a:t>
            </a:r>
          </a:p>
          <a:p>
            <a:endParaRPr lang="en-US" dirty="0"/>
          </a:p>
          <a:p>
            <a:r>
              <a:rPr lang="en-US" i="1" dirty="0" smtClean="0"/>
              <a:t>	The </a:t>
            </a:r>
            <a:r>
              <a:rPr lang="en-US" i="1" dirty="0" smtClean="0">
                <a:solidFill>
                  <a:srgbClr val="FF0000"/>
                </a:solidFill>
              </a:rPr>
              <a:t>size of spherical particle </a:t>
            </a:r>
            <a:r>
              <a:rPr lang="en-US" i="1" dirty="0" smtClean="0"/>
              <a:t>having the same </a:t>
            </a:r>
            <a:r>
              <a:rPr lang="en-US" i="1" dirty="0" smtClean="0">
                <a:solidFill>
                  <a:srgbClr val="FF0000"/>
                </a:solidFill>
              </a:rPr>
              <a:t>controlling characteristic </a:t>
            </a:r>
            <a:r>
              <a:rPr lang="en-US" i="1" dirty="0" smtClean="0"/>
              <a:t>as particle under consideration </a:t>
            </a:r>
            <a:endParaRPr lang="en-IN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36954" y="4086829"/>
            <a:ext cx="73269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do we mean by  </a:t>
            </a:r>
            <a:r>
              <a:rPr lang="en-US" i="1" dirty="0" smtClean="0">
                <a:solidFill>
                  <a:srgbClr val="FF0000"/>
                </a:solidFill>
              </a:rPr>
              <a:t>controlling characteristic </a:t>
            </a:r>
            <a:r>
              <a:rPr lang="en-US" i="1" dirty="0" smtClean="0"/>
              <a:t>?</a:t>
            </a:r>
          </a:p>
          <a:p>
            <a:endParaRPr lang="en-US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Depends on the system/process on which the particle is involved. </a:t>
            </a:r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Example: Catalysis process   			Surface area (</a:t>
            </a:r>
            <a:r>
              <a:rPr lang="en-US" i="1" dirty="0" smtClean="0"/>
              <a:t>d</a:t>
            </a:r>
            <a:r>
              <a:rPr lang="en-US" i="1" baseline="-25000" dirty="0" smtClean="0"/>
              <a:t>s</a:t>
            </a:r>
            <a:r>
              <a:rPr lang="en-US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lvl="3"/>
            <a:r>
              <a:rPr lang="en-US" dirty="0" smtClean="0"/>
              <a:t>      Free Settling 			 Mass (</a:t>
            </a:r>
            <a:r>
              <a:rPr lang="en-US" i="1" dirty="0" smtClean="0"/>
              <a:t>d</a:t>
            </a:r>
            <a:r>
              <a:rPr lang="en-US" i="1" baseline="-25000" dirty="0" smtClean="0"/>
              <a:t>v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  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047066" y="5378281"/>
            <a:ext cx="1981200" cy="11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093959" y="5964435"/>
            <a:ext cx="2016369" cy="11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72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/>
        </p:nvSpPr>
        <p:spPr>
          <a:xfrm>
            <a:off x="269978" y="1304200"/>
            <a:ext cx="11668000" cy="4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" sz="2400" b="1" u="sng" dirty="0">
                <a:solidFill>
                  <a:schemeClr val="dk1"/>
                </a:solidFill>
              </a:rPr>
              <a:t>Definitions of derived </a:t>
            </a:r>
            <a:r>
              <a:rPr lang="en" sz="2400" b="1" u="sng" dirty="0" smtClean="0">
                <a:solidFill>
                  <a:schemeClr val="dk1"/>
                </a:solidFill>
              </a:rPr>
              <a:t>diameter</a:t>
            </a:r>
          </a:p>
          <a:p>
            <a:pPr algn="just">
              <a:lnSpc>
                <a:spcPct val="115000"/>
              </a:lnSpc>
            </a:pPr>
            <a:endParaRPr sz="2400" b="1" u="sng" dirty="0">
              <a:solidFill>
                <a:schemeClr val="dk1"/>
              </a:solidFill>
            </a:endParaRPr>
          </a:p>
          <a:p>
            <a:pPr marL="609585" indent="-406390" algn="just"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  <a:buSzPts val="1200"/>
              <a:buAutoNum type="arabicPeriod"/>
            </a:pPr>
            <a:r>
              <a:rPr lang="en" sz="1600" dirty="0">
                <a:solidFill>
                  <a:schemeClr val="dk1"/>
                </a:solidFill>
              </a:rPr>
              <a:t>S</a:t>
            </a:r>
            <a:r>
              <a:rPr lang="en" sz="1600" dirty="0">
                <a:solidFill>
                  <a:schemeClr val="dk1"/>
                </a:solidFill>
              </a:rPr>
              <a:t>urface </a:t>
            </a:r>
            <a:r>
              <a:rPr lang="en" sz="1600" dirty="0">
                <a:solidFill>
                  <a:schemeClr val="dk1"/>
                </a:solidFill>
              </a:rPr>
              <a:t>diameter, </a:t>
            </a:r>
            <a:r>
              <a:rPr lang="en" sz="1600" dirty="0" smtClean="0">
                <a:solidFill>
                  <a:schemeClr val="dk1"/>
                </a:solidFill>
              </a:rPr>
              <a:t>d</a:t>
            </a:r>
            <a:r>
              <a:rPr lang="en" sz="1600" baseline="-25000" dirty="0" smtClean="0">
                <a:solidFill>
                  <a:schemeClr val="dk1"/>
                </a:solidFill>
              </a:rPr>
              <a:t>s</a:t>
            </a:r>
            <a:r>
              <a:rPr lang="en" sz="1600" dirty="0" smtClean="0">
                <a:solidFill>
                  <a:schemeClr val="dk1"/>
                </a:solidFill>
              </a:rPr>
              <a:t>: the </a:t>
            </a:r>
            <a:r>
              <a:rPr lang="en" sz="1600" dirty="0">
                <a:solidFill>
                  <a:schemeClr val="dk1"/>
                </a:solidFill>
              </a:rPr>
              <a:t>diameter of sphere </a:t>
            </a:r>
            <a:r>
              <a:rPr lang="en" sz="1600" dirty="0">
                <a:solidFill>
                  <a:schemeClr val="dk1"/>
                </a:solidFill>
              </a:rPr>
              <a:t>having same surface area as the particle</a:t>
            </a:r>
            <a:endParaRPr sz="1600" dirty="0">
              <a:solidFill>
                <a:schemeClr val="dk1"/>
              </a:solidFill>
            </a:endParaRPr>
          </a:p>
          <a:p>
            <a:pPr marL="609585" indent="-406390" algn="just"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  <a:buSzPts val="1200"/>
              <a:buAutoNum type="arabicPeriod"/>
            </a:pPr>
            <a:r>
              <a:rPr lang="en" sz="1600" b="1" dirty="0"/>
              <a:t>V</a:t>
            </a:r>
            <a:r>
              <a:rPr lang="en" sz="1600" b="1" dirty="0"/>
              <a:t>olume </a:t>
            </a:r>
            <a:r>
              <a:rPr lang="en" sz="1600" b="1" dirty="0"/>
              <a:t>diameter, </a:t>
            </a:r>
            <a:r>
              <a:rPr lang="en" sz="1600" b="1" dirty="0"/>
              <a:t>d</a:t>
            </a:r>
            <a:r>
              <a:rPr lang="en" sz="1600" b="1" baseline="-25000" dirty="0"/>
              <a:t>v</a:t>
            </a:r>
            <a:r>
              <a:rPr lang="en" sz="1600" b="1" dirty="0"/>
              <a:t>: the diameter </a:t>
            </a:r>
            <a:r>
              <a:rPr lang="en" sz="1600" b="1" dirty="0"/>
              <a:t>of sphere having same volume as the particle</a:t>
            </a:r>
            <a:endParaRPr sz="1600" b="1" dirty="0"/>
          </a:p>
          <a:p>
            <a:pPr marL="609585" indent="-406390" algn="just"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  <a:buSzPts val="1200"/>
              <a:buAutoNum type="arabicPeriod"/>
            </a:pPr>
            <a:r>
              <a:rPr lang="en" sz="1600" dirty="0">
                <a:solidFill>
                  <a:schemeClr val="dk1"/>
                </a:solidFill>
              </a:rPr>
              <a:t>D</a:t>
            </a:r>
            <a:r>
              <a:rPr lang="en" sz="1600" dirty="0">
                <a:solidFill>
                  <a:schemeClr val="dk1"/>
                </a:solidFill>
              </a:rPr>
              <a:t>rag </a:t>
            </a:r>
            <a:r>
              <a:rPr lang="en" sz="1600" dirty="0">
                <a:solidFill>
                  <a:schemeClr val="dk1"/>
                </a:solidFill>
              </a:rPr>
              <a:t>diameter, d</a:t>
            </a:r>
            <a:r>
              <a:rPr lang="en" sz="1600" baseline="-25000" dirty="0">
                <a:solidFill>
                  <a:schemeClr val="dk1"/>
                </a:solidFill>
              </a:rPr>
              <a:t>d</a:t>
            </a:r>
            <a:r>
              <a:rPr lang="en" sz="1600" dirty="0">
                <a:solidFill>
                  <a:schemeClr val="dk1"/>
                </a:solidFill>
              </a:rPr>
              <a:t>: the diameter of sphere having the same resistance to motion as the particle in a fluid of the same viscosity and at the same velocity</a:t>
            </a:r>
            <a:endParaRPr sz="1600" dirty="0">
              <a:solidFill>
                <a:schemeClr val="dk1"/>
              </a:solidFill>
            </a:endParaRPr>
          </a:p>
          <a:p>
            <a:pPr marL="609585" indent="-406390" algn="just"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  <a:buSzPts val="1200"/>
              <a:buAutoNum type="arabicPeriod"/>
            </a:pPr>
            <a:r>
              <a:rPr lang="en" sz="1600" dirty="0">
                <a:solidFill>
                  <a:schemeClr val="dk1"/>
                </a:solidFill>
              </a:rPr>
              <a:t>P</a:t>
            </a:r>
            <a:r>
              <a:rPr lang="en" sz="1600" dirty="0">
                <a:solidFill>
                  <a:schemeClr val="dk1"/>
                </a:solidFill>
              </a:rPr>
              <a:t>rojected </a:t>
            </a:r>
            <a:r>
              <a:rPr lang="en" sz="1600" dirty="0">
                <a:solidFill>
                  <a:schemeClr val="dk1"/>
                </a:solidFill>
              </a:rPr>
              <a:t>diameter, d</a:t>
            </a:r>
            <a:r>
              <a:rPr lang="en" sz="1600" baseline="-25000" dirty="0">
                <a:solidFill>
                  <a:schemeClr val="dk1"/>
                </a:solidFill>
              </a:rPr>
              <a:t>p</a:t>
            </a:r>
            <a:r>
              <a:rPr lang="en" sz="1600" dirty="0">
                <a:solidFill>
                  <a:schemeClr val="dk1"/>
                </a:solidFill>
              </a:rPr>
              <a:t>: the diameter of the sphere having the same projected area as the particle when viewed in a direction perpendicular to a plane of stability</a:t>
            </a:r>
            <a:endParaRPr sz="1600" dirty="0">
              <a:solidFill>
                <a:schemeClr val="dk1"/>
              </a:solidFill>
            </a:endParaRPr>
          </a:p>
          <a:p>
            <a:pPr marL="609585" indent="-406390" algn="just"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  <a:buSzPts val="1200"/>
              <a:buAutoNum type="arabicPeriod"/>
            </a:pPr>
            <a:r>
              <a:rPr lang="en" sz="1600" dirty="0">
                <a:solidFill>
                  <a:schemeClr val="dk1"/>
                </a:solidFill>
              </a:rPr>
              <a:t>Stokes </a:t>
            </a:r>
            <a:r>
              <a:rPr lang="en" sz="1600" dirty="0">
                <a:solidFill>
                  <a:schemeClr val="dk1"/>
                </a:solidFill>
              </a:rPr>
              <a:t>diameter, d</a:t>
            </a:r>
            <a:r>
              <a:rPr lang="en" sz="1600" baseline="-25000" dirty="0">
                <a:solidFill>
                  <a:schemeClr val="dk1"/>
                </a:solidFill>
              </a:rPr>
              <a:t>st</a:t>
            </a:r>
            <a:r>
              <a:rPr lang="en" sz="1600" dirty="0">
                <a:solidFill>
                  <a:schemeClr val="dk1"/>
                </a:solidFill>
              </a:rPr>
              <a:t> </a:t>
            </a:r>
            <a:r>
              <a:rPr lang="en" sz="1600" dirty="0">
                <a:solidFill>
                  <a:schemeClr val="dk1"/>
                </a:solidFill>
              </a:rPr>
              <a:t>= (d</a:t>
            </a:r>
            <a:r>
              <a:rPr lang="en" sz="1600" baseline="-25000" dirty="0">
                <a:solidFill>
                  <a:schemeClr val="dk1"/>
                </a:solidFill>
              </a:rPr>
              <a:t>v</a:t>
            </a:r>
            <a:r>
              <a:rPr lang="en" sz="1600" baseline="30000" dirty="0">
                <a:solidFill>
                  <a:schemeClr val="dk1"/>
                </a:solidFill>
              </a:rPr>
              <a:t>3</a:t>
            </a:r>
            <a:r>
              <a:rPr lang="en" sz="1600" dirty="0">
                <a:solidFill>
                  <a:schemeClr val="dk1"/>
                </a:solidFill>
              </a:rPr>
              <a:t>/d</a:t>
            </a:r>
            <a:r>
              <a:rPr lang="en" sz="1600" baseline="-25000" dirty="0">
                <a:solidFill>
                  <a:schemeClr val="dk1"/>
                </a:solidFill>
              </a:rPr>
              <a:t>d</a:t>
            </a:r>
            <a:r>
              <a:rPr lang="en" sz="1600" dirty="0">
                <a:solidFill>
                  <a:schemeClr val="dk1"/>
                </a:solidFill>
              </a:rPr>
              <a:t>)</a:t>
            </a:r>
            <a:r>
              <a:rPr lang="en" sz="1600" baseline="30000" dirty="0">
                <a:solidFill>
                  <a:schemeClr val="dk1"/>
                </a:solidFill>
              </a:rPr>
              <a:t>1/2 </a:t>
            </a:r>
            <a:r>
              <a:rPr lang="en" sz="1600" dirty="0">
                <a:solidFill>
                  <a:schemeClr val="dk1"/>
                </a:solidFill>
              </a:rPr>
              <a:t>the free falling velocity in the laminar </a:t>
            </a:r>
            <a:r>
              <a:rPr lang="en" sz="1600" dirty="0" smtClean="0">
                <a:solidFill>
                  <a:schemeClr val="dk1"/>
                </a:solidFill>
              </a:rPr>
              <a:t>region </a:t>
            </a:r>
          </a:p>
          <a:p>
            <a:pPr marL="609585" indent="-406390" algn="just"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  <a:buSzPts val="1200"/>
              <a:buAutoNum type="arabicPeriod"/>
            </a:pPr>
            <a:r>
              <a:rPr lang="en" sz="1600" dirty="0">
                <a:solidFill>
                  <a:schemeClr val="dk1"/>
                </a:solidFill>
              </a:rPr>
              <a:t>Sieve </a:t>
            </a:r>
            <a:r>
              <a:rPr lang="en" sz="1600" dirty="0">
                <a:solidFill>
                  <a:schemeClr val="dk1"/>
                </a:solidFill>
              </a:rPr>
              <a:t>diameter, </a:t>
            </a:r>
            <a:r>
              <a:rPr lang="en" sz="1600" dirty="0">
                <a:solidFill>
                  <a:schemeClr val="dk1"/>
                </a:solidFill>
              </a:rPr>
              <a:t>d</a:t>
            </a:r>
            <a:r>
              <a:rPr lang="en" sz="1600" baseline="-25000" dirty="0">
                <a:solidFill>
                  <a:schemeClr val="dk1"/>
                </a:solidFill>
              </a:rPr>
              <a:t>avg</a:t>
            </a:r>
            <a:r>
              <a:rPr lang="en" sz="1600" dirty="0">
                <a:solidFill>
                  <a:schemeClr val="dk1"/>
                </a:solidFill>
              </a:rPr>
              <a:t>: </a:t>
            </a:r>
            <a:r>
              <a:rPr lang="en" sz="1600" b="1" dirty="0">
                <a:solidFill>
                  <a:schemeClr val="dk1"/>
                </a:solidFill>
              </a:rPr>
              <a:t>the width of the minimum square aperture through which the particle will pass.</a:t>
            </a:r>
            <a:endParaRPr sz="1600" b="1" dirty="0">
              <a:solidFill>
                <a:schemeClr val="dk1"/>
              </a:solidFill>
            </a:endParaRPr>
          </a:p>
          <a:p>
            <a:pPr marL="609585" indent="-406390"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600" dirty="0">
                <a:solidFill>
                  <a:schemeClr val="dk1"/>
                </a:solidFill>
              </a:rPr>
              <a:t>Volume </a:t>
            </a:r>
            <a:r>
              <a:rPr lang="en" sz="1600" dirty="0">
                <a:solidFill>
                  <a:schemeClr val="dk1"/>
                </a:solidFill>
              </a:rPr>
              <a:t>surface diameter d</a:t>
            </a:r>
            <a:r>
              <a:rPr lang="en" sz="1600" baseline="-25000" dirty="0">
                <a:solidFill>
                  <a:schemeClr val="dk1"/>
                </a:solidFill>
              </a:rPr>
              <a:t>vs</a:t>
            </a:r>
            <a:r>
              <a:rPr lang="en" sz="1600" dirty="0">
                <a:solidFill>
                  <a:schemeClr val="dk1"/>
                </a:solidFill>
              </a:rPr>
              <a:t> </a:t>
            </a:r>
            <a:r>
              <a:rPr lang="en" sz="1600" dirty="0">
                <a:solidFill>
                  <a:schemeClr val="dk1"/>
                </a:solidFill>
              </a:rPr>
              <a:t>= d</a:t>
            </a:r>
            <a:r>
              <a:rPr lang="en" sz="1600" baseline="-25000" dirty="0">
                <a:solidFill>
                  <a:schemeClr val="dk1"/>
                </a:solidFill>
              </a:rPr>
              <a:t>v</a:t>
            </a:r>
            <a:r>
              <a:rPr lang="en" sz="1600" baseline="30000" dirty="0">
                <a:solidFill>
                  <a:schemeClr val="dk1"/>
                </a:solidFill>
              </a:rPr>
              <a:t>3</a:t>
            </a:r>
            <a:r>
              <a:rPr lang="en" sz="1600" dirty="0">
                <a:solidFill>
                  <a:schemeClr val="dk1"/>
                </a:solidFill>
              </a:rPr>
              <a:t>/d</a:t>
            </a:r>
            <a:r>
              <a:rPr lang="en" sz="1600" baseline="-25000" dirty="0">
                <a:solidFill>
                  <a:schemeClr val="dk1"/>
                </a:solidFill>
              </a:rPr>
              <a:t>s</a:t>
            </a:r>
            <a:r>
              <a:rPr lang="en" sz="1600" baseline="30000" dirty="0">
                <a:solidFill>
                  <a:schemeClr val="dk1"/>
                </a:solidFill>
              </a:rPr>
              <a:t>2</a:t>
            </a:r>
            <a:r>
              <a:rPr lang="en" sz="1600" dirty="0">
                <a:solidFill>
                  <a:schemeClr val="dk1"/>
                </a:solidFill>
              </a:rPr>
              <a:t> , the diameter of a sphere having same </a:t>
            </a:r>
            <a:r>
              <a:rPr lang="en" sz="1600" dirty="0" smtClean="0">
                <a:solidFill>
                  <a:schemeClr val="dk1"/>
                </a:solidFill>
              </a:rPr>
              <a:t>specific surface area as </a:t>
            </a:r>
            <a:r>
              <a:rPr lang="en" sz="1600" dirty="0">
                <a:solidFill>
                  <a:schemeClr val="dk1"/>
                </a:solidFill>
              </a:rPr>
              <a:t>the </a:t>
            </a:r>
            <a:r>
              <a:rPr lang="en" sz="1600" dirty="0" smtClean="0">
                <a:solidFill>
                  <a:schemeClr val="dk1"/>
                </a:solidFill>
              </a:rPr>
              <a:t>particle under considertion</a:t>
            </a:r>
            <a:endParaRPr sz="1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05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2323</TotalTime>
  <Words>1463</Words>
  <Application>Microsoft Office PowerPoint</Application>
  <PresentationFormat>Widescreen</PresentationFormat>
  <Paragraphs>263</Paragraphs>
  <Slides>24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arial</vt:lpstr>
      <vt:lpstr>Bookman Old Style</vt:lpstr>
      <vt:lpstr>Calibri</vt:lpstr>
      <vt:lpstr>Calibri Light</vt:lpstr>
      <vt:lpstr>Impact</vt:lpstr>
      <vt:lpstr>Times New Roman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Books </vt:lpstr>
      <vt:lpstr>Particle Properties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Monojit Chakraborty</dc:creator>
  <cp:lastModifiedBy>Monojit Chakraborty</cp:lastModifiedBy>
  <cp:revision>85</cp:revision>
  <dcterms:created xsi:type="dcterms:W3CDTF">2019-07-01T04:36:49Z</dcterms:created>
  <dcterms:modified xsi:type="dcterms:W3CDTF">2019-07-27T06:19:21Z</dcterms:modified>
</cp:coreProperties>
</file>